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5"/>
  </p:handoutMasterIdLst>
  <p:sldIdLst>
    <p:sldId id="580" r:id="rId3"/>
    <p:sldId id="482" r:id="rId5"/>
    <p:sldId id="483" r:id="rId6"/>
    <p:sldId id="500" r:id="rId7"/>
    <p:sldId id="490" r:id="rId8"/>
    <p:sldId id="501" r:id="rId9"/>
    <p:sldId id="518" r:id="rId10"/>
    <p:sldId id="492" r:id="rId11"/>
    <p:sldId id="488" r:id="rId12"/>
    <p:sldId id="494" r:id="rId13"/>
    <p:sldId id="498" r:id="rId14"/>
    <p:sldId id="495" r:id="rId15"/>
    <p:sldId id="496" r:id="rId16"/>
    <p:sldId id="581" r:id="rId17"/>
    <p:sldId id="504" r:id="rId18"/>
    <p:sldId id="532" r:id="rId19"/>
    <p:sldId id="533" r:id="rId20"/>
    <p:sldId id="534" r:id="rId21"/>
    <p:sldId id="491" r:id="rId22"/>
    <p:sldId id="539" r:id="rId23"/>
    <p:sldId id="541" r:id="rId24"/>
    <p:sldId id="543" r:id="rId25"/>
    <p:sldId id="540" r:id="rId26"/>
    <p:sldId id="544" r:id="rId27"/>
    <p:sldId id="548" r:id="rId28"/>
    <p:sldId id="547" r:id="rId29"/>
    <p:sldId id="575" r:id="rId30"/>
    <p:sldId id="538" r:id="rId31"/>
    <p:sldId id="503" r:id="rId32"/>
    <p:sldId id="576" r:id="rId33"/>
    <p:sldId id="502" r:id="rId34"/>
  </p:sldIdLst>
  <p:sldSz cx="12192000" cy="6858000"/>
  <p:notesSz cx="6858000" cy="9144000"/>
  <p:custDataLst>
    <p:tags r:id="rId40"/>
  </p:custDataLst>
  <p:defaultTex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2" userDrawn="1">
          <p15:clr>
            <a:srgbClr val="A4A3A4"/>
          </p15:clr>
        </p15:guide>
        <p15:guide id="2" pos="384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运鹏 韩" initials="运鹏"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153"/>
    <a:srgbClr val="FFC000"/>
    <a:srgbClr val="005184"/>
    <a:srgbClr val="F4A03B"/>
    <a:srgbClr val="ED7D31"/>
    <a:srgbClr val="00CAF0"/>
    <a:srgbClr val="EE0F68"/>
    <a:srgbClr val="87BB3B"/>
    <a:srgbClr val="FBCE45"/>
    <a:srgbClr val="361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4" autoAdjust="0"/>
    <p:restoredTop sz="87834" autoAdjust="0"/>
  </p:normalViewPr>
  <p:slideViewPr>
    <p:cSldViewPr showGuides="1">
      <p:cViewPr varScale="1">
        <p:scale>
          <a:sx n="64" d="100"/>
          <a:sy n="64" d="100"/>
        </p:scale>
        <p:origin x="1104" y="60"/>
      </p:cViewPr>
      <p:guideLst>
        <p:guide orient="horz" pos="2152"/>
        <p:guide pos="3843"/>
      </p:guideLst>
    </p:cSldViewPr>
  </p:slideViewPr>
  <p:notesTextViewPr>
    <p:cViewPr>
      <p:scale>
        <a:sx n="100" d="100"/>
        <a:sy n="100" d="100"/>
      </p:scale>
      <p:origin x="0" y="0"/>
    </p:cViewPr>
  </p:notesTextViewPr>
  <p:sorterViewPr>
    <p:cViewPr>
      <p:scale>
        <a:sx n="58" d="100"/>
        <a:sy n="58"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12.xml"/><Relationship Id="rId4" Type="http://schemas.openxmlformats.org/officeDocument/2006/relationships/notesMaster" Target="notesMasters/notesMaster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775C80-C7D2-43B4-BCD4-C4F399135DE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8E4F5-3F91-4650-82F8-9EABCFF16D0E}"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E3F76A-BA1F-46B7-B0A1-EE4F31F42EF9}"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F47B8C-5F1F-434B-B463-303C989C6154}" type="slidenum">
              <a:rPr lang="en-US" smtClean="0"/>
            </a:fld>
            <a:endParaRPr lang="en-US"/>
          </a:p>
        </p:txBody>
      </p:sp>
    </p:spTree>
  </p:cSld>
  <p:clrMap bg1="lt1" tx1="dk1" bg2="lt2" tx2="dk2" accent1="accent1" accent2="accent2" accent3="accent3" accent4="accent4" accent5="accent5" accent6="accent6" hlink="hlink" folHlink="folHlink"/>
  <p:hf hdr="0" dt="0"/>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7365" algn="l" defTabSz="1218565" rtl="0" eaLnBrk="1" latinLnBrk="0" hangingPunct="1">
      <a:defRPr sz="1600" kern="1200">
        <a:solidFill>
          <a:schemeClr val="tx1"/>
        </a:solidFill>
        <a:latin typeface="+mn-lt"/>
        <a:ea typeface="+mn-ea"/>
        <a:cs typeface="+mn-cs"/>
      </a:defRPr>
    </a:lvl6pPr>
    <a:lvl7pPr marL="3656965" algn="l" defTabSz="1218565" rtl="0" eaLnBrk="1" latinLnBrk="0" hangingPunct="1">
      <a:defRPr sz="1600" kern="1200">
        <a:solidFill>
          <a:schemeClr val="tx1"/>
        </a:solidFill>
        <a:latin typeface="+mn-lt"/>
        <a:ea typeface="+mn-ea"/>
        <a:cs typeface="+mn-cs"/>
      </a:defRPr>
    </a:lvl7pPr>
    <a:lvl8pPr marL="4266565" algn="l" defTabSz="1218565" rtl="0" eaLnBrk="1" latinLnBrk="0" hangingPunct="1">
      <a:defRPr sz="1600" kern="1200">
        <a:solidFill>
          <a:schemeClr val="tx1"/>
        </a:solidFill>
        <a:latin typeface="+mn-lt"/>
        <a:ea typeface="+mn-ea"/>
        <a:cs typeface="+mn-cs"/>
      </a:defRPr>
    </a:lvl8pPr>
    <a:lvl9pPr marL="4876165"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fld id="{7AF47B8C-5F1F-434B-B463-303C989C61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fld id="{7AF47B8C-5F1F-434B-B463-303C989C61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fld id="{7AF47B8C-5F1F-434B-B463-303C989C61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fld id="{7AF47B8C-5F1F-434B-B463-303C989C61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fld id="{7AF47B8C-5F1F-434B-B463-303C989C61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fld id="{7AF47B8C-5F1F-434B-B463-303C989C61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BF0D323-AB74-4B08-96D7-AC4D22C8442E}" type="datetime1">
              <a:rPr lang="en-US" altLang="zh-CN"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BB094D2-8978-403F-9172-688044D1D33D}" type="datetime1">
              <a:rPr lang="en-US" altLang="zh-CN"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C62FF02-0335-4056-91F5-DADF17611331}" type="datetime1">
              <a:rPr lang="en-US" altLang="zh-CN"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8315A12-64FB-4F4D-898A-2584A3B3D39B}" type="datetime1">
              <a:rPr lang="en-US" altLang="zh-CN"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5"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7365" indent="0">
              <a:buNone/>
              <a:defRPr sz="1865">
                <a:solidFill>
                  <a:schemeClr val="tx1">
                    <a:tint val="75000"/>
                  </a:schemeClr>
                </a:solidFill>
              </a:defRPr>
            </a:lvl6pPr>
            <a:lvl7pPr marL="3656965" indent="0">
              <a:buNone/>
              <a:defRPr sz="1865">
                <a:solidFill>
                  <a:schemeClr val="tx1">
                    <a:tint val="75000"/>
                  </a:schemeClr>
                </a:solidFill>
              </a:defRPr>
            </a:lvl7pPr>
            <a:lvl8pPr marL="4266565" indent="0">
              <a:buNone/>
              <a:defRPr sz="1865">
                <a:solidFill>
                  <a:schemeClr val="tx1">
                    <a:tint val="75000"/>
                  </a:schemeClr>
                </a:solidFill>
              </a:defRPr>
            </a:lvl8pPr>
            <a:lvl9pPr marL="4876165" indent="0">
              <a:buNone/>
              <a:defRPr sz="1865">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411C1F2-0A4F-4810-9207-B02F37907570}" type="datetime1">
              <a:rPr lang="en-US" altLang="zh-CN"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D207AA23-5B35-4B9B-A399-518CF12A8BCD}" type="datetime1">
              <a:rPr lang="en-US" altLang="zh-CN"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2"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7365" indent="0">
              <a:buNone/>
              <a:defRPr sz="2135" b="1"/>
            </a:lvl6pPr>
            <a:lvl7pPr marL="3656965" indent="0">
              <a:buNone/>
              <a:defRPr sz="2135" b="1"/>
            </a:lvl7pPr>
            <a:lvl8pPr marL="4266565" indent="0">
              <a:buNone/>
              <a:defRPr sz="2135" b="1"/>
            </a:lvl8pPr>
            <a:lvl9pPr marL="4876165" indent="0">
              <a:buNone/>
              <a:defRPr sz="2135" b="1"/>
            </a:lvl9pPr>
          </a:lstStyle>
          <a:p>
            <a:pPr lvl="0"/>
            <a:r>
              <a:rPr lang="en-US"/>
              <a:t>Click to edit Master text styles</a:t>
            </a:r>
            <a:endParaRPr lang="en-US"/>
          </a:p>
        </p:txBody>
      </p:sp>
      <p:sp>
        <p:nvSpPr>
          <p:cNvPr id="4" name="Content Placeholder 3"/>
          <p:cNvSpPr>
            <a:spLocks noGrp="1"/>
          </p:cNvSpPr>
          <p:nvPr>
            <p:ph sz="half" idx="2"/>
          </p:nvPr>
        </p:nvSpPr>
        <p:spPr>
          <a:xfrm>
            <a:off x="609602"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7365" indent="0">
              <a:buNone/>
              <a:defRPr sz="2135" b="1"/>
            </a:lvl6pPr>
            <a:lvl7pPr marL="3656965" indent="0">
              <a:buNone/>
              <a:defRPr sz="2135" b="1"/>
            </a:lvl7pPr>
            <a:lvl8pPr marL="4266565" indent="0">
              <a:buNone/>
              <a:defRPr sz="2135" b="1"/>
            </a:lvl8pPr>
            <a:lvl9pPr marL="4876165" indent="0">
              <a:buNone/>
              <a:defRPr sz="2135" b="1"/>
            </a:lvl9pPr>
          </a:lstStyle>
          <a:p>
            <a:pPr lvl="0"/>
            <a:r>
              <a:rPr lang="en-US"/>
              <a:t>Click to edit Master text styles</a:t>
            </a:r>
            <a:endParaRPr lang="en-US"/>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85E927E-ED46-40C4-AF0F-1607741BA204}" type="datetime1">
              <a:rPr lang="en-US" altLang="zh-CN"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00CA38F-A8CE-4B6E-827E-E82DEBFD507B}" type="datetime1">
              <a:rPr lang="en-US" altLang="zh-CN"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90A308-BC86-4354-91B7-508E82011A00}" type="datetime1">
              <a:rPr lang="en-US" altLang="zh-CN"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5" b="1"/>
            </a:lvl1pPr>
          </a:lstStyle>
          <a:p>
            <a:r>
              <a:rPr lang="en-US"/>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B5FF9F3-F535-4EAD-A5EB-BAEC02FD9CDD}" type="datetime1">
              <a:rPr lang="en-US" altLang="zh-CN"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5"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7365" indent="0">
              <a:buNone/>
              <a:defRPr sz="2665"/>
            </a:lvl6pPr>
            <a:lvl7pPr marL="3656965" indent="0">
              <a:buNone/>
              <a:defRPr sz="2665"/>
            </a:lvl7pPr>
            <a:lvl8pPr marL="4266565" indent="0">
              <a:buNone/>
              <a:defRPr sz="2665"/>
            </a:lvl8pPr>
            <a:lvl9pPr marL="4876165" indent="0">
              <a:buNone/>
              <a:defRPr sz="2665"/>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D51426F-52D6-4D7E-A153-E2E6A8EE8F35}" type="datetime1">
              <a:rPr lang="en-US" altLang="zh-CN"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1" tIns="45716" rIns="91431" bIns="45716"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31" tIns="45716" rIns="91431" bIns="45716"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31" tIns="45716" rIns="91431" bIns="45716" rtlCol="0" anchor="ctr"/>
          <a:lstStyle>
            <a:lvl1pPr algn="l">
              <a:defRPr sz="1600">
                <a:solidFill>
                  <a:schemeClr val="tx1">
                    <a:tint val="75000"/>
                  </a:schemeClr>
                </a:solidFill>
              </a:defRPr>
            </a:lvl1pPr>
          </a:lstStyle>
          <a:p>
            <a:fld id="{B35E07E7-B837-411F-A9ED-C198CBB9F13C}" type="datetime1">
              <a:rPr lang="en-US" altLang="zh-CN" smtClean="0"/>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31" tIns="45716" rIns="91431" bIns="45716"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31" tIns="45716" rIns="91431" bIns="45716" rtlCol="0" anchor="ctr"/>
          <a:lstStyle>
            <a:lvl1pPr algn="r">
              <a:defRPr sz="1600">
                <a:solidFill>
                  <a:schemeClr val="tx1">
                    <a:tint val="75000"/>
                  </a:schemeClr>
                </a:solidFill>
              </a:defRPr>
            </a:lvl1pPr>
          </a:lstStyle>
          <a:p>
            <a:fld id="{672F1098-4237-41BC-960F-A352F6B7DAA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tags" Target="../tags/tag6.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hemeOverride" Target="../theme/themeOverride2.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themeOverride" Target="../theme/themeOverride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hemeOverride" Target="../theme/themeOverride4.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themeOverride" Target="../theme/themeOverride5.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themeOverride" Target="../theme/themeOverride6.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themeOverride" Target="../theme/themeOverride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themeOverride" Target="../theme/themeOverride8.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themeOverride" Target="../theme/themeOverride10.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themeOverride" Target="../theme/themeOverride11.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tags" Target="../tags/tag11.xml"/><Relationship Id="rId4" Type="http://schemas.openxmlformats.org/officeDocument/2006/relationships/image" Target="../media/image25.png"/><Relationship Id="rId3" Type="http://schemas.openxmlformats.org/officeDocument/2006/relationships/tags" Target="../tags/tag10.xml"/><Relationship Id="rId2" Type="http://schemas.microsoft.com/office/2007/relationships/media" Target="../media/media1.mp4"/><Relationship Id="rId1" Type="http://schemas.openxmlformats.org/officeDocument/2006/relationships/video" Target="../media/media1.mp4"/></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png"/><Relationship Id="rId7" Type="http://schemas.openxmlformats.org/officeDocument/2006/relationships/image" Target="../media/image2.jpe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notesSlide" Target="../notesSlides/notesSlide4.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p:cNvGrpSpPr/>
          <p:nvPr/>
        </p:nvGrpSpPr>
        <p:grpSpPr bwMode="auto">
          <a:xfrm>
            <a:off x="855466" y="1350777"/>
            <a:ext cx="10488084" cy="4195234"/>
            <a:chOff x="460" y="1187"/>
            <a:chExt cx="4955" cy="1982"/>
          </a:xfrm>
        </p:grpSpPr>
        <p:sp>
          <p:nvSpPr>
            <p:cNvPr id="9"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2"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3"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4"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5"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6"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7"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8"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9"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46"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4"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6"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7"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8"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9"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2" name="矩形 1"/>
          <p:cNvSpPr/>
          <p:nvPr/>
        </p:nvSpPr>
        <p:spPr>
          <a:xfrm>
            <a:off x="604839" y="1292408"/>
            <a:ext cx="10606220" cy="424847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2"/>
          <p:cNvSpPr txBox="1"/>
          <p:nvPr/>
        </p:nvSpPr>
        <p:spPr>
          <a:xfrm>
            <a:off x="1548973" y="2407711"/>
            <a:ext cx="8966960" cy="1874520"/>
          </a:xfrm>
          <a:prstGeom prst="rect">
            <a:avLst/>
          </a:prstGeom>
          <a:noFill/>
        </p:spPr>
        <p:txBody>
          <a:bodyPr wrap="square" lIns="121908" tIns="60955" rIns="121908" bIns="60955" rtlCol="0">
            <a:spAutoFit/>
          </a:bodyPr>
          <a:lstStyle/>
          <a:p>
            <a:pPr algn="ctr">
              <a:spcBef>
                <a:spcPts val="1200"/>
              </a:spcBef>
            </a:pPr>
            <a:r>
              <a:rPr lang="en-US" altLang="zh-CN" sz="2800" b="1" dirty="0" smtClean="0">
                <a:latin typeface="Arial" panose="020B0604020202020204" pitchFamily="34" charset="0"/>
                <a:ea typeface="微软雅黑" panose="020B0503020204020204" pitchFamily="34" charset="-122"/>
                <a:cs typeface="Arial" panose="020B0604020202020204" pitchFamily="34" charset="0"/>
                <a:sym typeface="+mn-ea"/>
              </a:rPr>
              <a:t>2024 </a:t>
            </a:r>
            <a:r>
              <a:rPr lang="en-US" altLang="zh-CN" sz="2800" b="1" dirty="0" smtClean="0">
                <a:latin typeface="等线" panose="02010600030101010101" pitchFamily="2" charset="-122"/>
                <a:ea typeface="等线" panose="02010600030101010101" pitchFamily="2" charset="-122"/>
                <a:cs typeface="Arial" panose="020B0604020202020204" pitchFamily="34" charset="0"/>
              </a:rPr>
              <a:t>The 6</a:t>
            </a:r>
            <a:r>
              <a:rPr lang="en-US" altLang="zh-CN" sz="2800" b="1" baseline="30000" dirty="0" smtClean="0">
                <a:latin typeface="等线" panose="02010600030101010101" pitchFamily="2" charset="-122"/>
                <a:ea typeface="等线" panose="02010600030101010101" pitchFamily="2" charset="-122"/>
                <a:cs typeface="Arial" panose="020B0604020202020204" pitchFamily="34" charset="0"/>
              </a:rPr>
              <a:t>th</a:t>
            </a:r>
            <a:r>
              <a:rPr lang="en-US" altLang="zh-CN" sz="2800" b="1" dirty="0" smtClean="0">
                <a:latin typeface="等线" panose="02010600030101010101" pitchFamily="2" charset="-122"/>
                <a:ea typeface="等线" panose="02010600030101010101" pitchFamily="2" charset="-122"/>
                <a:cs typeface="Arial" panose="020B0604020202020204" pitchFamily="34" charset="0"/>
              </a:rPr>
              <a:t> IKCEST “the Belt and Road” </a:t>
            </a:r>
            <a:r>
              <a:rPr lang="en-US" altLang="zh-CN" sz="2800" b="1" dirty="0" smtClean="0">
                <a:latin typeface="等线" panose="02010600030101010101" pitchFamily="2" charset="-122"/>
                <a:ea typeface="等线" panose="02010600030101010101" pitchFamily="2" charset="-122"/>
                <a:cs typeface="Arial" panose="020B0604020202020204" pitchFamily="34" charset="0"/>
              </a:rPr>
              <a:t>International Big Data Competition and the 10</a:t>
            </a:r>
            <a:r>
              <a:rPr lang="en-US" altLang="zh-CN" sz="2800" b="1" baseline="30000" dirty="0" smtClean="0">
                <a:latin typeface="等线" panose="02010600030101010101" pitchFamily="2" charset="-122"/>
                <a:ea typeface="等线" panose="02010600030101010101" pitchFamily="2" charset="-122"/>
                <a:cs typeface="Arial" panose="020B0604020202020204" pitchFamily="34" charset="0"/>
              </a:rPr>
              <a:t>th</a:t>
            </a:r>
            <a:r>
              <a:rPr lang="en-US" altLang="zh-CN" sz="2800" b="1" dirty="0" smtClean="0">
                <a:latin typeface="等线" panose="02010600030101010101" pitchFamily="2" charset="-122"/>
                <a:ea typeface="等线" panose="02010600030101010101" pitchFamily="2" charset="-122"/>
                <a:cs typeface="Arial" panose="020B0604020202020204" pitchFamily="34" charset="0"/>
              </a:rPr>
              <a:t> Baidu &amp; Xi’an </a:t>
            </a:r>
            <a:r>
              <a:rPr lang="en-US" altLang="zh-CN" sz="2800" b="1" dirty="0" err="1" smtClean="0">
                <a:latin typeface="等线" panose="02010600030101010101" pitchFamily="2" charset="-122"/>
                <a:ea typeface="等线" panose="02010600030101010101" pitchFamily="2" charset="-122"/>
                <a:cs typeface="Arial" panose="020B0604020202020204" pitchFamily="34" charset="0"/>
              </a:rPr>
              <a:t>Jiaotong</a:t>
            </a:r>
            <a:r>
              <a:rPr lang="en-US" altLang="zh-CN" sz="2800" b="1" dirty="0" smtClean="0">
                <a:latin typeface="等线" panose="02010600030101010101" pitchFamily="2" charset="-122"/>
                <a:ea typeface="等线" panose="02010600030101010101" pitchFamily="2" charset="-122"/>
                <a:cs typeface="Arial" panose="020B0604020202020204" pitchFamily="34" charset="0"/>
              </a:rPr>
              <a:t> University Big Data Competition</a:t>
            </a:r>
            <a:endParaRPr lang="en-US" altLang="zh-CN" sz="2800" b="1" dirty="0" smtClean="0">
              <a:latin typeface="等线" panose="02010600030101010101" pitchFamily="2" charset="-122"/>
              <a:ea typeface="等线" panose="02010600030101010101" pitchFamily="2" charset="-122"/>
              <a:cs typeface="Arial" panose="020B0604020202020204" pitchFamily="34" charset="0"/>
            </a:endParaRPr>
          </a:p>
          <a:p>
            <a:pPr algn="ctr">
              <a:spcBef>
                <a:spcPts val="1200"/>
              </a:spcBef>
            </a:pPr>
            <a:r>
              <a:rPr lang="en-US" altLang="zh-CN" sz="2000" b="1" dirty="0" smtClean="0">
                <a:latin typeface="等线" panose="02010600030101010101" pitchFamily="2" charset="-122"/>
                <a:ea typeface="等线" panose="02010600030101010101" pitchFamily="2" charset="-122"/>
                <a:cs typeface="Arial" panose="020B0604020202020204" pitchFamily="34" charset="0"/>
              </a:rPr>
              <a:t>——</a:t>
            </a:r>
            <a:r>
              <a:rPr lang="en-US" altLang="zh-CN" sz="2000" b="1" dirty="0">
                <a:latin typeface="等线" panose="02010600030101010101" pitchFamily="2" charset="-122"/>
                <a:ea typeface="等线" panose="02010600030101010101" pitchFamily="2" charset="-122"/>
                <a:cs typeface="Arial" panose="020B0604020202020204" pitchFamily="34" charset="0"/>
              </a:rPr>
              <a:t>2024 Challenge: AI commentation for sports events</a:t>
            </a:r>
            <a:endParaRPr lang="en-US" altLang="zh-CN" sz="2000" b="1" dirty="0">
              <a:latin typeface="等线" panose="02010600030101010101" pitchFamily="2" charset="-122"/>
              <a:ea typeface="等线" panose="02010600030101010101" pitchFamily="2" charset="-122"/>
              <a:cs typeface="Arial" panose="020B0604020202020204" pitchFamily="34" charset="0"/>
            </a:endParaRPr>
          </a:p>
        </p:txBody>
      </p:sp>
      <p:sp>
        <p:nvSpPr>
          <p:cNvPr id="7" name="TextBox 13"/>
          <p:cNvSpPr txBox="1"/>
          <p:nvPr/>
        </p:nvSpPr>
        <p:spPr>
          <a:xfrm>
            <a:off x="4239260" y="4991735"/>
            <a:ext cx="6830060" cy="982345"/>
          </a:xfrm>
          <a:prstGeom prst="rect">
            <a:avLst/>
          </a:prstGeom>
          <a:noFill/>
        </p:spPr>
        <p:txBody>
          <a:bodyPr wrap="square" lIns="121908" tIns="60955" rIns="121908" bIns="60955" rtlCol="0">
            <a:spAutoFit/>
          </a:bodyPr>
          <a:lstStyle/>
          <a:p>
            <a:r>
              <a:rPr lang="en-US" altLang="zh-CN" sz="2800" dirty="0" smtClean="0">
                <a:latin typeface="Calibri" panose="020F0502020204030204" pitchFamily="34" charset="0"/>
                <a:ea typeface="黑体" panose="02010609060101010101" pitchFamily="49" charset="-122"/>
                <a:cs typeface="Calibri" panose="020F0502020204030204" pitchFamily="34" charset="0"/>
              </a:rPr>
              <a:t>Team</a:t>
            </a:r>
            <a:r>
              <a:rPr lang="zh-CN" altLang="en-US" sz="2800" dirty="0" smtClean="0">
                <a:latin typeface="Calibri" panose="020F0502020204030204" pitchFamily="34" charset="0"/>
                <a:ea typeface="黑体" panose="02010609060101010101" pitchFamily="49" charset="-122"/>
                <a:cs typeface="Calibri" panose="020F0502020204030204" pitchFamily="34" charset="0"/>
              </a:rPr>
              <a:t>：</a:t>
            </a:r>
            <a:r>
              <a:rPr lang="en-US" altLang="zh-CN" sz="2800" dirty="0" smtClean="0">
                <a:latin typeface="Calibri" panose="020F0502020204030204" pitchFamily="34" charset="0"/>
                <a:ea typeface="黑体" panose="02010609060101010101" pitchFamily="49" charset="-122"/>
                <a:cs typeface="Calibri" panose="020F0502020204030204" pitchFamily="34" charset="0"/>
              </a:rPr>
              <a:t>Vast stars</a:t>
            </a:r>
            <a:endParaRPr lang="en-US" altLang="zh-CN" sz="2800" dirty="0" smtClean="0">
              <a:latin typeface="Calibri" panose="020F0502020204030204" pitchFamily="34" charset="0"/>
              <a:ea typeface="黑体" panose="02010609060101010101" pitchFamily="49" charset="-122"/>
              <a:cs typeface="Calibri" panose="020F0502020204030204" pitchFamily="34" charset="0"/>
            </a:endParaRPr>
          </a:p>
          <a:p>
            <a:r>
              <a:rPr lang="en-US" altLang="zh-CN" sz="2800" dirty="0" smtClean="0">
                <a:latin typeface="Calibri" panose="020F0502020204030204" pitchFamily="34" charset="0"/>
                <a:ea typeface="黑体" panose="02010609060101010101" pitchFamily="49" charset="-122"/>
                <a:cs typeface="Calibri" panose="020F0502020204030204" pitchFamily="34" charset="0"/>
              </a:rPr>
              <a:t>Speaker</a:t>
            </a:r>
            <a:r>
              <a:rPr lang="zh-CN" altLang="en-US" sz="2800" dirty="0" smtClean="0">
                <a:latin typeface="Calibri" panose="020F0502020204030204" pitchFamily="34" charset="0"/>
                <a:ea typeface="黑体" panose="02010609060101010101" pitchFamily="49" charset="-122"/>
                <a:cs typeface="Calibri" panose="020F0502020204030204" pitchFamily="34" charset="0"/>
              </a:rPr>
              <a:t>：</a:t>
            </a:r>
            <a:r>
              <a:rPr lang="en-US" altLang="zh-CN" sz="2800" dirty="0">
                <a:latin typeface="Calibri" panose="020F0502020204030204" pitchFamily="34" charset="0"/>
                <a:ea typeface="黑体" panose="02010609060101010101" pitchFamily="49" charset="-122"/>
                <a:cs typeface="Calibri" panose="020F0502020204030204" pitchFamily="34" charset="0"/>
              </a:rPr>
              <a:t>Sha Haiying, Zheng Di, Zheng Yan</a:t>
            </a:r>
            <a:endParaRPr lang="en-US" altLang="zh-CN" sz="2800" dirty="0">
              <a:latin typeface="Calibri" panose="020F0502020204030204" pitchFamily="34" charset="0"/>
              <a:ea typeface="黑体" panose="02010609060101010101" pitchFamily="49" charset="-122"/>
              <a:cs typeface="Calibri" panose="020F0502020204030204" pitchFamily="34" charset="0"/>
            </a:endParaRPr>
          </a:p>
        </p:txBody>
      </p:sp>
      <p:sp>
        <p:nvSpPr>
          <p:cNvPr id="10" name="Parallelogram 77"/>
          <p:cNvSpPr/>
          <p:nvPr/>
        </p:nvSpPr>
        <p:spPr>
          <a:xfrm>
            <a:off x="684877" y="2630023"/>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2" name="Parallelogram 78"/>
          <p:cNvSpPr/>
          <p:nvPr/>
        </p:nvSpPr>
        <p:spPr>
          <a:xfrm rot="10800000">
            <a:off x="10477966" y="2630023"/>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875" y="88900"/>
            <a:ext cx="7233920" cy="551180"/>
          </a:xfrm>
          <a:prstGeom prst="rect">
            <a:avLst/>
          </a:prstGeom>
          <a:noFill/>
        </p:spPr>
        <p:txBody>
          <a:bodyPr wrap="square" lIns="121908" tIns="60955" rIns="121908" bIns="60955" rtlCol="0">
            <a:spAutoFit/>
          </a:bodyPr>
          <a:lstStyle/>
          <a:p>
            <a:r>
              <a:rPr lang="en-US" altLang="zh-CN" sz="2800" dirty="0">
                <a:latin typeface="微软雅黑" panose="020B0503020204020204" pitchFamily="34" charset="-122"/>
                <a:ea typeface="微软雅黑" panose="020B0503020204020204" pitchFamily="34" charset="-122"/>
                <a:sym typeface="+mn-ea"/>
              </a:rPr>
              <a:t>Preliminary Scheme Selection 1</a:t>
            </a:r>
            <a:endParaRPr lang="en-US" altLang="zh-CN" sz="2800" dirty="0">
              <a:latin typeface="微软雅黑" panose="020B0503020204020204" pitchFamily="34" charset="-122"/>
              <a:ea typeface="微软雅黑" panose="020B0503020204020204" pitchFamily="34" charset="-122"/>
              <a:sym typeface="+mn-ea"/>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3" name="矩形 12"/>
          <p:cNvSpPr/>
          <p:nvPr/>
        </p:nvSpPr>
        <p:spPr>
          <a:xfrm>
            <a:off x="169283" y="777974"/>
            <a:ext cx="10368750" cy="645160"/>
          </a:xfrm>
          <a:prstGeom prst="rect">
            <a:avLst/>
          </a:prstGeom>
        </p:spPr>
        <p:txBody>
          <a:bodyPr wrap="square">
            <a:spAutoFit/>
          </a:bodyPr>
          <a:lstStyle/>
          <a:p>
            <a:pPr marL="342900" lvl="0" indent="-342900" algn="just">
              <a:lnSpc>
                <a:spcPct val="150000"/>
              </a:lnSpc>
              <a:spcBef>
                <a:spcPts val="600"/>
              </a:spcBef>
              <a:spcAft>
                <a:spcPts val="600"/>
              </a:spcAft>
              <a:buFont typeface="Wingdings" panose="05000000000000000000" pitchFamily="2" charset="2"/>
              <a:buChar char="l"/>
            </a:pPr>
            <a:r>
              <a:rPr lang="en-US" altLang="zh-CN" b="1" dirty="0" smtClean="0">
                <a:latin typeface="Calibri" panose="020F0502020204030204" pitchFamily="34" charset="0"/>
                <a:cs typeface="Calibri" panose="020F0502020204030204" pitchFamily="34" charset="0"/>
              </a:rPr>
              <a:t>Baseline</a:t>
            </a:r>
            <a:r>
              <a:rPr lang="zh-CN" altLang="en-US" b="1" dirty="0" smtClean="0">
                <a:latin typeface="Calibri" panose="020F0502020204030204" pitchFamily="34" charset="0"/>
                <a:cs typeface="Calibri" panose="020F0502020204030204" pitchFamily="34" charset="0"/>
              </a:rPr>
              <a:t>介绍</a:t>
            </a:r>
            <a:endParaRPr lang="zh-CN" altLang="en-US" b="1" dirty="0" smtClean="0">
              <a:latin typeface="Calibri" panose="020F0502020204030204" pitchFamily="34" charset="0"/>
              <a:cs typeface="Calibri" panose="020F0502020204030204" pitchFamily="34" charset="0"/>
            </a:endParaRPr>
          </a:p>
        </p:txBody>
      </p:sp>
      <p:sp>
        <p:nvSpPr>
          <p:cNvPr id="9" name="矩形 8"/>
          <p:cNvSpPr/>
          <p:nvPr/>
        </p:nvSpPr>
        <p:spPr>
          <a:xfrm>
            <a:off x="647021" y="1441336"/>
            <a:ext cx="10993595" cy="645160"/>
          </a:xfrm>
          <a:prstGeom prst="rect">
            <a:avLst/>
          </a:prstGeom>
        </p:spPr>
        <p:txBody>
          <a:bodyPr wrap="square">
            <a:spAutoFit/>
          </a:bodyPr>
          <a:lstStyle/>
          <a:p>
            <a:pPr indent="457200">
              <a:spcBef>
                <a:spcPts val="1800"/>
              </a:spcBef>
              <a:buFont typeface="Arial" panose="020B0604020202020204" pitchFamily="34" charset="0"/>
              <a:buNone/>
            </a:pPr>
            <a:r>
              <a:rPr lang="en-US" altLang="zh-CN" sz="1800" dirty="0" smtClean="0">
                <a:solidFill>
                  <a:prstClr val="black"/>
                </a:solidFill>
                <a:latin typeface="Calibri" panose="020F0502020204030204" pitchFamily="34" charset="0"/>
                <a:cs typeface="Calibri" panose="020F0502020204030204" pitchFamily="34" charset="0"/>
              </a:rPr>
              <a:t>The basleline uses the multi-target tracking model provided in the PaddleDetection library to achieve this task, with a main structure of DLA34+JDE.</a:t>
            </a:r>
            <a:endParaRPr lang="en-US" altLang="zh-CN" sz="1800" dirty="0" smtClean="0">
              <a:solidFill>
                <a:prstClr val="black"/>
              </a:solidFill>
              <a:latin typeface="Calibri" panose="020F0502020204030204" pitchFamily="34" charset="0"/>
              <a:cs typeface="Calibri" panose="020F0502020204030204" pitchFamily="34" charset="0"/>
            </a:endParaRPr>
          </a:p>
        </p:txBody>
      </p:sp>
      <p:pic>
        <p:nvPicPr>
          <p:cNvPr id="9218" name="图片 2"/>
          <p:cNvPicPr>
            <a:picLocks noChangeAspect="1"/>
          </p:cNvPicPr>
          <p:nvPr/>
        </p:nvPicPr>
        <p:blipFill>
          <a:blip r:embed="rId1"/>
          <a:stretch>
            <a:fillRect/>
          </a:stretch>
        </p:blipFill>
        <p:spPr>
          <a:xfrm>
            <a:off x="551180" y="2420620"/>
            <a:ext cx="6548755" cy="2814320"/>
          </a:xfrm>
          <a:prstGeom prst="rect">
            <a:avLst/>
          </a:prstGeom>
          <a:noFill/>
          <a:ln w="9525">
            <a:noFill/>
          </a:ln>
        </p:spPr>
      </p:pic>
      <p:graphicFrame>
        <p:nvGraphicFramePr>
          <p:cNvPr id="5" name="表格 4"/>
          <p:cNvGraphicFramePr/>
          <p:nvPr>
            <p:custDataLst>
              <p:tags r:id="rId2"/>
            </p:custDataLst>
          </p:nvPr>
        </p:nvGraphicFramePr>
        <p:xfrm>
          <a:off x="7526020" y="3932555"/>
          <a:ext cx="4114800" cy="1344930"/>
        </p:xfrm>
        <a:graphic>
          <a:graphicData uri="http://schemas.openxmlformats.org/drawingml/2006/table">
            <a:tbl>
              <a:tblPr firstRow="1" bandRow="1">
                <a:tableStyleId>{5C22544A-7EE6-4342-B048-85BDC9FD1C3A}</a:tableStyleId>
              </a:tblPr>
              <a:tblGrid>
                <a:gridCol w="1660525"/>
                <a:gridCol w="2454275"/>
              </a:tblGrid>
              <a:tr h="457200">
                <a:tc>
                  <a:txBody>
                    <a:bodyPr/>
                    <a:p>
                      <a:pPr>
                        <a:buNone/>
                      </a:pPr>
                      <a:r>
                        <a:rPr lang="en-US" altLang="zh-CN"/>
                        <a:t>model</a:t>
                      </a:r>
                      <a:endParaRPr lang="en-US" altLang="zh-CN"/>
                    </a:p>
                  </a:txBody>
                  <a:tcPr/>
                </a:tc>
                <a:tc>
                  <a:txBody>
                    <a:bodyPr/>
                    <a:p>
                      <a:pPr>
                        <a:buNone/>
                      </a:pPr>
                      <a:r>
                        <a:rPr lang="en-US" altLang="zh-CN"/>
                        <a:t>Score</a:t>
                      </a:r>
                      <a:endParaRPr lang="zh-CN" altLang="en-US"/>
                    </a:p>
                  </a:txBody>
                  <a:tcPr/>
                </a:tc>
              </a:tr>
              <a:tr h="295910">
                <a:tc>
                  <a:txBody>
                    <a:bodyPr/>
                    <a:p>
                      <a:pPr algn="l" fontAlgn="t"/>
                      <a:r>
                        <a:rPr lang="en-US" altLang="zh-CN" sz="1400" b="0" i="0">
                          <a:solidFill>
                            <a:srgbClr val="000000"/>
                          </a:solidFill>
                          <a:latin typeface="宋体" panose="02010600030101010101" pitchFamily="2" charset="-122"/>
                          <a:ea typeface="宋体" panose="02010600030101010101" pitchFamily="2" charset="-122"/>
                        </a:rPr>
                        <a:t>baseline</a:t>
                      </a:r>
                      <a:endParaRPr lang="en-US" altLang="zh-CN" sz="1400" b="0" i="0">
                        <a:solidFill>
                          <a:srgbClr val="000000"/>
                        </a:solidFill>
                        <a:latin typeface="宋体" panose="02010600030101010101" pitchFamily="2" charset="-122"/>
                        <a:ea typeface="宋体" panose="02010600030101010101" pitchFamily="2" charset="-122"/>
                      </a:endParaRPr>
                    </a:p>
                  </a:txBody>
                  <a:tcPr marL="9842" marR="9842" marT="9842" marB="0" anchor="t" anchorCtr="0"/>
                </a:tc>
                <a:tc>
                  <a:txBody>
                    <a:bodyPr/>
                    <a:p>
                      <a:pPr algn="l" fontAlgn="t"/>
                      <a:r>
                        <a:rPr lang="en-US" altLang="zh-CN" sz="1400" b="0" i="0">
                          <a:solidFill>
                            <a:srgbClr val="000000"/>
                          </a:solidFill>
                          <a:latin typeface="宋体" panose="02010600030101010101" pitchFamily="2" charset="-122"/>
                          <a:ea typeface="宋体" panose="02010600030101010101" pitchFamily="2" charset="-122"/>
                        </a:rPr>
                        <a:t>epoch20/0.7118</a:t>
                      </a:r>
                      <a:endParaRPr lang="en-US" altLang="zh-CN" sz="1400" b="0" i="0">
                        <a:solidFill>
                          <a:srgbClr val="000000"/>
                        </a:solidFill>
                        <a:latin typeface="宋体" panose="02010600030101010101" pitchFamily="2" charset="-122"/>
                        <a:ea typeface="宋体" panose="02010600030101010101" pitchFamily="2" charset="-122"/>
                      </a:endParaRPr>
                    </a:p>
                  </a:txBody>
                  <a:tcPr marL="9842" marR="9842" marT="9842" marB="0" anchor="t" anchorCtr="0"/>
                </a:tc>
              </a:tr>
              <a:tr h="295910">
                <a:tc>
                  <a:txBody>
                    <a:bodyPr/>
                    <a:p>
                      <a:pPr algn="l" fontAlgn="t"/>
                      <a:r>
                        <a:rPr lang="en-US" altLang="zh-CN" sz="1400" b="0" i="0">
                          <a:solidFill>
                            <a:srgbClr val="000000"/>
                          </a:solidFill>
                          <a:latin typeface="宋体" panose="02010600030101010101" pitchFamily="2" charset="-122"/>
                          <a:ea typeface="宋体" panose="02010600030101010101" pitchFamily="2" charset="-122"/>
                        </a:rPr>
                        <a:t>baseline+warmup</a:t>
                      </a:r>
                      <a:endParaRPr lang="en-US" altLang="zh-CN" sz="1400" b="0" i="0">
                        <a:solidFill>
                          <a:srgbClr val="000000"/>
                        </a:solidFill>
                        <a:latin typeface="宋体" panose="02010600030101010101" pitchFamily="2" charset="-122"/>
                        <a:ea typeface="宋体" panose="02010600030101010101" pitchFamily="2" charset="-122"/>
                      </a:endParaRPr>
                    </a:p>
                  </a:txBody>
                  <a:tcPr marL="9842" marR="9842" marT="9842" marB="0" anchor="t" anchorCtr="0"/>
                </a:tc>
                <a:tc>
                  <a:txBody>
                    <a:bodyPr/>
                    <a:p>
                      <a:pPr algn="l" fontAlgn="t"/>
                      <a:r>
                        <a:rPr lang="en-US" altLang="zh-CN" sz="1400" b="0" i="0">
                          <a:solidFill>
                            <a:srgbClr val="000000"/>
                          </a:solidFill>
                          <a:latin typeface="宋体" panose="02010600030101010101" pitchFamily="2" charset="-122"/>
                          <a:ea typeface="宋体" panose="02010600030101010101" pitchFamily="2" charset="-122"/>
                        </a:rPr>
                        <a:t>epoch25/1.00844</a:t>
                      </a:r>
                      <a:endParaRPr lang="en-US" altLang="zh-CN" sz="1400" b="0" i="0">
                        <a:solidFill>
                          <a:srgbClr val="000000"/>
                        </a:solidFill>
                        <a:latin typeface="宋体" panose="02010600030101010101" pitchFamily="2" charset="-122"/>
                        <a:ea typeface="宋体" panose="02010600030101010101" pitchFamily="2" charset="-122"/>
                      </a:endParaRPr>
                    </a:p>
                  </a:txBody>
                  <a:tcPr marL="9842" marR="9842" marT="9842" marB="0" anchor="t" anchorCtr="0"/>
                </a:tc>
              </a:tr>
              <a:tr h="295910">
                <a:tc>
                  <a:txBody>
                    <a:bodyPr/>
                    <a:p>
                      <a:pPr algn="l" fontAlgn="t">
                        <a:buClrTx/>
                        <a:buSzTx/>
                        <a:buFontTx/>
                      </a:pPr>
                      <a:r>
                        <a:rPr lang="en-US" altLang="zh-CN" sz="1400" b="0" i="0">
                          <a:solidFill>
                            <a:srgbClr val="000000"/>
                          </a:solidFill>
                          <a:latin typeface="宋体" panose="02010600030101010101" pitchFamily="2" charset="-122"/>
                          <a:ea typeface="宋体" panose="02010600030101010101" pitchFamily="2" charset="-122"/>
                        </a:rPr>
                        <a:t>hrnetv2</a:t>
                      </a:r>
                      <a:endParaRPr lang="en-US" altLang="zh-CN" sz="1400" b="0" i="0">
                        <a:solidFill>
                          <a:srgbClr val="000000"/>
                        </a:solidFill>
                        <a:latin typeface="宋体" panose="02010600030101010101" pitchFamily="2" charset="-122"/>
                        <a:ea typeface="宋体" panose="02010600030101010101" pitchFamily="2" charset="-122"/>
                      </a:endParaRPr>
                    </a:p>
                  </a:txBody>
                  <a:tcPr marL="9842" marR="9842" marT="9842" marB="0" anchor="t" anchorCtr="0"/>
                </a:tc>
                <a:tc>
                  <a:txBody>
                    <a:bodyPr/>
                    <a:p>
                      <a:pPr algn="l" fontAlgn="t"/>
                      <a:r>
                        <a:rPr lang="en-US" altLang="zh-CN" sz="1400" b="0" i="0">
                          <a:solidFill>
                            <a:srgbClr val="000000"/>
                          </a:solidFill>
                          <a:latin typeface="宋体" panose="02010600030101010101" pitchFamily="2" charset="-122"/>
                          <a:ea typeface="宋体" panose="02010600030101010101" pitchFamily="2" charset="-122"/>
                        </a:rPr>
                        <a:t>epoch6/1.08139</a:t>
                      </a:r>
                      <a:endParaRPr lang="en-US" altLang="zh-CN" sz="1400" b="0" i="0">
                        <a:solidFill>
                          <a:srgbClr val="000000"/>
                        </a:solidFill>
                        <a:latin typeface="宋体" panose="02010600030101010101" pitchFamily="2" charset="-122"/>
                        <a:ea typeface="宋体" panose="02010600030101010101" pitchFamily="2" charset="-122"/>
                      </a:endParaRPr>
                    </a:p>
                  </a:txBody>
                  <a:tcPr marL="9842" marR="9842" marT="9842" marB="0" anchor="t" anchorCtr="0"/>
                </a:tc>
              </a:tr>
            </a:tbl>
          </a:graphicData>
        </a:graphic>
      </p:graphicFrame>
      <p:sp>
        <p:nvSpPr>
          <p:cNvPr id="11" name="矩形 10"/>
          <p:cNvSpPr/>
          <p:nvPr/>
        </p:nvSpPr>
        <p:spPr>
          <a:xfrm>
            <a:off x="753701" y="5566931"/>
            <a:ext cx="10993595" cy="645160"/>
          </a:xfrm>
          <a:prstGeom prst="rect">
            <a:avLst/>
          </a:prstGeom>
        </p:spPr>
        <p:txBody>
          <a:bodyPr wrap="square">
            <a:spAutoFit/>
          </a:bodyPr>
          <a:p>
            <a:pPr indent="457200">
              <a:spcBef>
                <a:spcPts val="1800"/>
              </a:spcBef>
              <a:buFont typeface="Arial" panose="020B0604020202020204" pitchFamily="34" charset="0"/>
              <a:buNone/>
            </a:pPr>
            <a:r>
              <a:rPr lang="en-US" altLang="zh-CN" sz="1800" dirty="0" smtClean="0">
                <a:solidFill>
                  <a:prstClr val="black"/>
                </a:solidFill>
                <a:latin typeface="Calibri" panose="020F0502020204030204" pitchFamily="34" charset="0"/>
                <a:cs typeface="Calibri" panose="020F0502020204030204" pitchFamily="34" charset="0"/>
              </a:rPr>
              <a:t>I tried on the Baseline and found that the improvement was not very significant, and there may have been insufficient validation. Therefore, I decided to adopt the Pytorch scheme to achieve multi-target tracking.</a:t>
            </a:r>
            <a:endParaRPr lang="en-US" altLang="zh-CN" sz="1800" dirty="0" smtClean="0">
              <a:solidFill>
                <a:prstClr val="black"/>
              </a:solidFill>
              <a:latin typeface="Calibri" panose="020F0502020204030204" pitchFamily="34" charset="0"/>
              <a:cs typeface="Calibri" panose="020F0502020204030204" pitchFamily="34" charset="0"/>
            </a:endParaRPr>
          </a:p>
        </p:txBody>
      </p:sp>
      <p:pic>
        <p:nvPicPr>
          <p:cNvPr id="12" name="图片 11"/>
          <p:cNvPicPr>
            <a:picLocks noChangeAspect="1"/>
          </p:cNvPicPr>
          <p:nvPr/>
        </p:nvPicPr>
        <p:blipFill>
          <a:blip r:embed="rId3"/>
          <a:stretch>
            <a:fillRect/>
          </a:stretch>
        </p:blipFill>
        <p:spPr>
          <a:xfrm>
            <a:off x="8040370" y="1916430"/>
            <a:ext cx="3124835" cy="191452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875" y="88900"/>
            <a:ext cx="5845810" cy="551180"/>
          </a:xfrm>
          <a:prstGeom prst="rect">
            <a:avLst/>
          </a:prstGeom>
          <a:noFill/>
        </p:spPr>
        <p:txBody>
          <a:bodyPr wrap="square" lIns="121908" tIns="60955" rIns="121908" bIns="60955" rtlCol="0">
            <a:spAutoFit/>
          </a:bodyPr>
          <a:lstStyle/>
          <a:p>
            <a:r>
              <a:rPr lang="en-US" altLang="zh-CN" sz="2800" dirty="0">
                <a:latin typeface="微软雅黑" panose="020B0503020204020204" pitchFamily="34" charset="-122"/>
                <a:ea typeface="微软雅黑" panose="020B0503020204020204" pitchFamily="34" charset="-122"/>
                <a:sym typeface="+mn-ea"/>
              </a:rPr>
              <a:t>Preliminary Scheme Selection 2</a:t>
            </a:r>
            <a:endParaRPr lang="en-US" altLang="zh-CN" sz="2800" dirty="0">
              <a:latin typeface="微软雅黑" panose="020B0503020204020204" pitchFamily="34" charset="-122"/>
              <a:ea typeface="微软雅黑" panose="020B0503020204020204" pitchFamily="34" charset="-122"/>
              <a:sym typeface="+mn-ea"/>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graphicFrame>
        <p:nvGraphicFramePr>
          <p:cNvPr id="4" name="表格 3"/>
          <p:cNvGraphicFramePr/>
          <p:nvPr>
            <p:custDataLst>
              <p:tags r:id="rId1"/>
            </p:custDataLst>
          </p:nvPr>
        </p:nvGraphicFramePr>
        <p:xfrm>
          <a:off x="619125" y="1761490"/>
          <a:ext cx="10684510" cy="4639310"/>
        </p:xfrm>
        <a:graphic>
          <a:graphicData uri="http://schemas.openxmlformats.org/drawingml/2006/table">
            <a:tbl>
              <a:tblPr firstRow="1" bandRow="1">
                <a:tableStyleId>{5C22544A-7EE6-4342-B048-85BDC9FD1C3A}</a:tableStyleId>
              </a:tblPr>
              <a:tblGrid>
                <a:gridCol w="5612130"/>
                <a:gridCol w="5072380"/>
              </a:tblGrid>
              <a:tr h="653415">
                <a:tc>
                  <a:txBody>
                    <a:bodyPr/>
                    <a:p>
                      <a:pPr algn="ctr">
                        <a:lnSpc>
                          <a:spcPct val="200000"/>
                        </a:lnSpc>
                        <a:buNone/>
                      </a:pPr>
                      <a:r>
                        <a:rPr lang="zh-CN" altLang="en-US" sz="1600">
                          <a:solidFill>
                            <a:schemeClr val="tx1"/>
                          </a:solidFill>
                        </a:rPr>
                        <a:t>模型</a:t>
                      </a:r>
                      <a:endParaRPr lang="zh-CN" altLang="en-US" sz="1600">
                        <a:solidFill>
                          <a:schemeClr val="tx1"/>
                        </a:solidFill>
                      </a:endParaRPr>
                    </a:p>
                  </a:txBody>
                  <a:tcPr/>
                </a:tc>
                <a:tc>
                  <a:txBody>
                    <a:bodyPr/>
                    <a:p>
                      <a:pPr algn="ctr">
                        <a:lnSpc>
                          <a:spcPct val="200000"/>
                        </a:lnSpc>
                        <a:buNone/>
                      </a:pPr>
                      <a:r>
                        <a:rPr lang="zh-CN" altLang="en-US" sz="1600">
                          <a:solidFill>
                            <a:schemeClr val="tx1"/>
                          </a:solidFill>
                        </a:rPr>
                        <a:t>性能</a:t>
                      </a:r>
                      <a:endParaRPr lang="zh-CN" altLang="en-US" sz="1600">
                        <a:solidFill>
                          <a:schemeClr val="tx1"/>
                        </a:solidFill>
                      </a:endParaRPr>
                    </a:p>
                  </a:txBody>
                  <a:tcPr/>
                </a:tc>
              </a:tr>
              <a:tr h="349885">
                <a:tc>
                  <a:txBody>
                    <a:bodyPr/>
                    <a:p>
                      <a:pPr>
                        <a:buNone/>
                      </a:pPr>
                      <a:r>
                        <a:rPr lang="en-US" altLang="zh-CN" sz="1000"/>
                        <a:t>paddle  baseline+warmup</a:t>
                      </a:r>
                      <a:endParaRPr lang="en-US" altLang="zh-CN" sz="1000"/>
                    </a:p>
                  </a:txBody>
                  <a:tcPr/>
                </a:tc>
                <a:tc>
                  <a:txBody>
                    <a:bodyPr/>
                    <a:p>
                      <a:pPr>
                        <a:buNone/>
                      </a:pPr>
                      <a:r>
                        <a:rPr lang="zh-CN" altLang="en-US" sz="1000">
                          <a:sym typeface="+mn-ea"/>
                        </a:rPr>
                        <a:t>1.00844</a:t>
                      </a:r>
                      <a:endParaRPr lang="zh-CN" altLang="en-US" sz="1000">
                        <a:sym typeface="+mn-ea"/>
                      </a:endParaRPr>
                    </a:p>
                  </a:txBody>
                  <a:tcPr/>
                </a:tc>
              </a:tr>
              <a:tr h="273685">
                <a:tc>
                  <a:txBody>
                    <a:bodyPr/>
                    <a:p>
                      <a:pPr>
                        <a:buNone/>
                      </a:pPr>
                      <a:r>
                        <a:rPr lang="en-US" altLang="zh-CN" sz="1000">
                          <a:sym typeface="+mn-ea"/>
                        </a:rPr>
                        <a:t>paddle </a:t>
                      </a:r>
                      <a:r>
                        <a:rPr lang="zh-CN" altLang="en-US" sz="1000">
                          <a:latin typeface="Arial" panose="020B0604020202020204" pitchFamily="34" charset="0"/>
                          <a:ea typeface="宋体" panose="02010600030101010101" pitchFamily="2" charset="-122"/>
                          <a:sym typeface="+mn-ea"/>
                        </a:rPr>
                        <a:t>hrnetv2</a:t>
                      </a:r>
                      <a:endParaRPr lang="zh-CN" altLang="en-US" sz="1000">
                        <a:latin typeface="Arial" panose="020B0604020202020204" pitchFamily="34" charset="0"/>
                        <a:ea typeface="宋体" panose="02010600030101010101" pitchFamily="2" charset="-122"/>
                        <a:sym typeface="+mn-ea"/>
                      </a:endParaRPr>
                    </a:p>
                  </a:txBody>
                  <a:tcPr/>
                </a:tc>
                <a:tc>
                  <a:txBody>
                    <a:bodyPr/>
                    <a:p>
                      <a:pPr algn="l">
                        <a:lnSpc>
                          <a:spcPct val="100000"/>
                        </a:lnSpc>
                        <a:buClrTx/>
                        <a:buSzTx/>
                        <a:buFontTx/>
                        <a:buNone/>
                      </a:pPr>
                      <a:r>
                        <a:rPr lang="zh-CN" altLang="en-US" sz="1000"/>
                        <a:t>1.08139</a:t>
                      </a:r>
                      <a:endParaRPr lang="zh-CN" altLang="en-US" sz="1000"/>
                    </a:p>
                  </a:txBody>
                  <a:tcPr/>
                </a:tc>
              </a:tr>
              <a:tr h="274320">
                <a:tc>
                  <a:txBody>
                    <a:bodyPr/>
                    <a:p>
                      <a:pPr>
                        <a:buNone/>
                      </a:pPr>
                      <a:r>
                        <a:rPr lang="en-US" altLang="zh-CN" sz="1000">
                          <a:latin typeface="Arial" panose="020B0604020202020204" pitchFamily="34" charset="0"/>
                          <a:ea typeface="宋体" panose="02010600030101010101" pitchFamily="2" charset="-122"/>
                          <a:sym typeface="+mn-ea"/>
                        </a:rPr>
                        <a:t>Pytorch directly uses pre trained model model.track with default parameters</a:t>
                      </a:r>
                      <a:endParaRPr lang="en-US" altLang="zh-CN" sz="1000">
                        <a:latin typeface="Arial" panose="020B0604020202020204" pitchFamily="34" charset="0"/>
                        <a:ea typeface="宋体" panose="02010600030101010101" pitchFamily="2" charset="-122"/>
                        <a:sym typeface="+mn-ea"/>
                      </a:endParaRPr>
                    </a:p>
                  </a:txBody>
                  <a:tcPr/>
                </a:tc>
                <a:tc>
                  <a:txBody>
                    <a:bodyPr/>
                    <a:p>
                      <a:pPr algn="l">
                        <a:lnSpc>
                          <a:spcPct val="100000"/>
                        </a:lnSpc>
                        <a:buClrTx/>
                        <a:buSzTx/>
                        <a:buFontTx/>
                        <a:buNone/>
                      </a:pPr>
                      <a:r>
                        <a:rPr lang="en-US" altLang="zh-CN" sz="1000">
                          <a:latin typeface="Arial" panose="020B0604020202020204" pitchFamily="34" charset="0"/>
                          <a:ea typeface="宋体" panose="02010600030101010101" pitchFamily="2" charset="-122"/>
                          <a:sym typeface="+mn-ea"/>
                        </a:rPr>
                        <a:t> yolov8n.pt</a:t>
                      </a:r>
                      <a:r>
                        <a:rPr lang="en-US" altLang="zh-CN" sz="1000">
                          <a:solidFill>
                            <a:schemeClr val="tx1"/>
                          </a:solidFill>
                          <a:latin typeface="Arial" panose="020B0604020202020204" pitchFamily="34" charset="0"/>
                          <a:ea typeface="宋体" panose="02010600030101010101" pitchFamily="2" charset="-122"/>
                          <a:sym typeface="+mn-ea"/>
                        </a:rPr>
                        <a:t> </a:t>
                      </a:r>
                      <a:r>
                        <a:rPr lang="zh-CN" altLang="en-US" sz="1000">
                          <a:solidFill>
                            <a:schemeClr val="tx1"/>
                          </a:solidFill>
                          <a:sym typeface="+mn-ea"/>
                        </a:rPr>
                        <a:t>1.36311</a:t>
                      </a:r>
                      <a:r>
                        <a:rPr lang="en-US" altLang="zh-CN" sz="1000">
                          <a:solidFill>
                            <a:srgbClr val="FF0000"/>
                          </a:solidFill>
                          <a:sym typeface="+mn-ea"/>
                        </a:rPr>
                        <a:t>  </a:t>
                      </a:r>
                      <a:r>
                        <a:rPr lang="en-US" altLang="zh-CN" sz="1000">
                          <a:latin typeface="Arial" panose="020B0604020202020204" pitchFamily="34" charset="0"/>
                          <a:ea typeface="宋体" panose="02010600030101010101" pitchFamily="2" charset="-122"/>
                          <a:sym typeface="+mn-ea"/>
                        </a:rPr>
                        <a:t> yolov8x.pt  </a:t>
                      </a:r>
                      <a:r>
                        <a:rPr lang="zh-CN" altLang="en-US" sz="1000" b="1">
                          <a:solidFill>
                            <a:srgbClr val="FF0000"/>
                          </a:solidFill>
                          <a:sym typeface="+mn-ea"/>
                        </a:rPr>
                        <a:t>1.78794</a:t>
                      </a:r>
                      <a:r>
                        <a:rPr lang="en-US" altLang="zh-CN" sz="1000" b="1">
                          <a:solidFill>
                            <a:srgbClr val="FF0000"/>
                          </a:solidFill>
                          <a:sym typeface="+mn-ea"/>
                        </a:rPr>
                        <a:t>  </a:t>
                      </a:r>
                      <a:r>
                        <a:rPr lang="en-US" altLang="zh-CN" sz="1000">
                          <a:latin typeface="Arial" panose="020B0604020202020204" pitchFamily="34" charset="0"/>
                          <a:ea typeface="宋体" panose="02010600030101010101" pitchFamily="2" charset="-122"/>
                          <a:sym typeface="+mn-ea"/>
                        </a:rPr>
                        <a:t> rt-detrx.pt   </a:t>
                      </a:r>
                      <a:r>
                        <a:rPr lang="zh-CN" altLang="en-US" sz="1000">
                          <a:sym typeface="+mn-ea"/>
                        </a:rPr>
                        <a:t>1.74127</a:t>
                      </a:r>
                      <a:endParaRPr lang="en-US" altLang="zh-CN" sz="1000" b="1">
                        <a:solidFill>
                          <a:srgbClr val="FF0000"/>
                        </a:solidFill>
                        <a:sym typeface="+mn-ea"/>
                      </a:endParaRPr>
                    </a:p>
                  </a:txBody>
                  <a:tcPr/>
                </a:tc>
              </a:tr>
              <a:tr h="340360">
                <a:tc>
                  <a:txBody>
                    <a:bodyPr/>
                    <a:p>
                      <a:pPr>
                        <a:buNone/>
                      </a:pPr>
                      <a:r>
                        <a:rPr lang="en-US" altLang="zh-CN" sz="1000">
                          <a:latin typeface="Arial" panose="020B0604020202020204" pitchFamily="34" charset="0"/>
                          <a:ea typeface="宋体" panose="02010600030101010101" pitchFamily="2" charset="-122"/>
                          <a:sym typeface="+mn-ea"/>
                        </a:rPr>
                        <a:t>Pytorch uses pre trained model yolov8x.pt to train 228 classification model in 15 steps</a:t>
                      </a:r>
                      <a:endParaRPr lang="en-US" altLang="zh-CN" sz="1000">
                        <a:latin typeface="Arial" panose="020B0604020202020204" pitchFamily="34" charset="0"/>
                        <a:ea typeface="宋体" panose="02010600030101010101" pitchFamily="2" charset="-122"/>
                        <a:sym typeface="+mn-ea"/>
                      </a:endParaRPr>
                    </a:p>
                  </a:txBody>
                  <a:tcPr/>
                </a:tc>
                <a:tc>
                  <a:txBody>
                    <a:bodyPr/>
                    <a:p>
                      <a:pPr algn="l">
                        <a:lnSpc>
                          <a:spcPct val="100000"/>
                        </a:lnSpc>
                        <a:buClrTx/>
                        <a:buSzTx/>
                        <a:buFontTx/>
                        <a:buNone/>
                      </a:pPr>
                      <a:r>
                        <a:rPr lang="zh-CN" altLang="en-US" sz="1000">
                          <a:sym typeface="+mn-ea"/>
                        </a:rPr>
                        <a:t>1.56787</a:t>
                      </a:r>
                      <a:endParaRPr lang="zh-CN" altLang="en-US" sz="1000">
                        <a:sym typeface="+mn-ea"/>
                      </a:endParaRPr>
                    </a:p>
                  </a:txBody>
                  <a:tcPr/>
                </a:tc>
              </a:tr>
              <a:tr h="445135">
                <a:tc>
                  <a:txBody>
                    <a:bodyPr/>
                    <a:p>
                      <a:pPr>
                        <a:buNone/>
                      </a:pPr>
                      <a:r>
                        <a:rPr lang="en-US" altLang="zh-CN" sz="1000">
                          <a:latin typeface="Arial" panose="020B0604020202020204" pitchFamily="34" charset="0"/>
                          <a:ea typeface="宋体" panose="02010600030101010101" pitchFamily="2" charset="-122"/>
                          <a:sym typeface="+mn-ea"/>
                        </a:rPr>
                        <a:t>Pytorch uses pre trained model yolov8x.pt to train 2 classification models, epoch=8</a:t>
                      </a:r>
                      <a:endParaRPr lang="en-US" altLang="zh-CN" sz="1000">
                        <a:latin typeface="Arial" panose="020B0604020202020204" pitchFamily="34" charset="0"/>
                        <a:ea typeface="宋体" panose="02010600030101010101" pitchFamily="2" charset="-122"/>
                        <a:sym typeface="+mn-ea"/>
                      </a:endParaRPr>
                    </a:p>
                  </a:txBody>
                  <a:tcPr/>
                </a:tc>
                <a:tc>
                  <a:txBody>
                    <a:bodyPr/>
                    <a:p>
                      <a:pPr algn="l">
                        <a:lnSpc>
                          <a:spcPct val="100000"/>
                        </a:lnSpc>
                        <a:buClrTx/>
                        <a:buSzTx/>
                        <a:buFontTx/>
                        <a:buNone/>
                      </a:pPr>
                      <a:r>
                        <a:rPr lang="en-US" altLang="zh-CN" sz="1000">
                          <a:latin typeface="Arial" panose="020B0604020202020204" pitchFamily="34" charset="0"/>
                          <a:ea typeface="宋体" panose="02010600030101010101" pitchFamily="2" charset="-122"/>
                          <a:sym typeface="+mn-ea"/>
                        </a:rPr>
                        <a:t>epoch=8  </a:t>
                      </a:r>
                      <a:r>
                        <a:rPr lang="en-US" altLang="zh-CN" sz="1000">
                          <a:sym typeface="+mn-ea"/>
                        </a:rPr>
                        <a:t>1.92114        </a:t>
                      </a:r>
                      <a:r>
                        <a:rPr lang="en-US" altLang="zh-CN" sz="1000">
                          <a:latin typeface="Arial" panose="020B0604020202020204" pitchFamily="34" charset="0"/>
                          <a:ea typeface="宋体" panose="02010600030101010101" pitchFamily="2" charset="-122"/>
                          <a:sym typeface="+mn-ea"/>
                        </a:rPr>
                        <a:t>epoch=10 </a:t>
                      </a:r>
                      <a:r>
                        <a:rPr lang="en-US" altLang="zh-CN" sz="1000">
                          <a:sym typeface="+mn-ea"/>
                        </a:rPr>
                        <a:t>1.95342   </a:t>
                      </a:r>
                      <a:r>
                        <a:rPr lang="en-US" altLang="zh-CN" sz="1000">
                          <a:latin typeface="Arial" panose="020B0604020202020204" pitchFamily="34" charset="0"/>
                          <a:ea typeface="宋体" panose="02010600030101010101" pitchFamily="2" charset="-122"/>
                          <a:sym typeface="+mn-ea"/>
                        </a:rPr>
                        <a:t>epoch=14</a:t>
                      </a:r>
                      <a:r>
                        <a:rPr lang="en-US" altLang="zh-CN" sz="1000">
                          <a:sym typeface="+mn-ea"/>
                        </a:rPr>
                        <a:t>  1.98322    </a:t>
                      </a:r>
                      <a:r>
                        <a:rPr lang="en-US" altLang="zh-CN" sz="1000">
                          <a:latin typeface="Arial" panose="020B0604020202020204" pitchFamily="34" charset="0"/>
                          <a:ea typeface="宋体" panose="02010600030101010101" pitchFamily="2" charset="-122"/>
                          <a:sym typeface="+mn-ea"/>
                        </a:rPr>
                        <a:t>epoch=29 </a:t>
                      </a:r>
                      <a:r>
                        <a:rPr lang="en-US" altLang="zh-CN" sz="1000" b="1">
                          <a:solidFill>
                            <a:srgbClr val="FF0000"/>
                          </a:solidFill>
                          <a:latin typeface="Arial" panose="020B0604020202020204" pitchFamily="34" charset="0"/>
                          <a:ea typeface="宋体" panose="02010600030101010101" pitchFamily="2" charset="-122"/>
                          <a:sym typeface="+mn-ea"/>
                        </a:rPr>
                        <a:t> </a:t>
                      </a:r>
                      <a:r>
                        <a:rPr lang="en-US" altLang="zh-CN" sz="1000" b="1">
                          <a:solidFill>
                            <a:srgbClr val="FF0000"/>
                          </a:solidFill>
                          <a:sym typeface="+mn-ea"/>
                        </a:rPr>
                        <a:t>2.03259( GSI 2.03388  AFLink 2.05314)</a:t>
                      </a:r>
                      <a:endParaRPr lang="en-US" altLang="zh-CN" sz="1000" b="1">
                        <a:solidFill>
                          <a:srgbClr val="FF0000"/>
                        </a:solidFill>
                        <a:sym typeface="+mn-ea"/>
                      </a:endParaRPr>
                    </a:p>
                  </a:txBody>
                  <a:tcPr/>
                </a:tc>
              </a:tr>
              <a:tr h="445135">
                <a:tc>
                  <a:txBody>
                    <a:bodyPr/>
                    <a:p>
                      <a:pPr>
                        <a:buNone/>
                      </a:pPr>
                      <a:r>
                        <a:rPr lang="en-US" altLang="zh-CN" sz="1000">
                          <a:latin typeface="Arial" panose="020B0604020202020204" pitchFamily="34" charset="0"/>
                          <a:ea typeface="宋体" panose="02010600030101010101" pitchFamily="2" charset="-122"/>
                          <a:sym typeface="+mn-ea"/>
                        </a:rPr>
                        <a:t>Pytorch uses pre trained model yolov8x.pt to train 2 classification models, epoch=34</a:t>
                      </a:r>
                      <a:endParaRPr lang="en-US" altLang="zh-CN" sz="1000">
                        <a:latin typeface="Arial" panose="020B0604020202020204" pitchFamily="34" charset="0"/>
                        <a:ea typeface="宋体" panose="02010600030101010101" pitchFamily="2" charset="-122"/>
                        <a:sym typeface="+mn-ea"/>
                      </a:endParaRPr>
                    </a:p>
                  </a:txBody>
                  <a:tcPr/>
                </a:tc>
                <a:tc>
                  <a:txBody>
                    <a:bodyPr/>
                    <a:p>
                      <a:pPr algn="l">
                        <a:lnSpc>
                          <a:spcPct val="100000"/>
                        </a:lnSpc>
                        <a:buClrTx/>
                        <a:buSzTx/>
                        <a:buFontTx/>
                        <a:buNone/>
                      </a:pPr>
                      <a:r>
                        <a:rPr lang="en-US" altLang="zh-CN" sz="1000" b="1">
                          <a:solidFill>
                            <a:srgbClr val="FF0000"/>
                          </a:solidFill>
                          <a:sym typeface="+mn-ea"/>
                        </a:rPr>
                        <a:t> 2.04334    </a:t>
                      </a:r>
                      <a:r>
                        <a:rPr lang="en-US" altLang="zh-CN" sz="1000">
                          <a:latin typeface="Arial" panose="020B0604020202020204" pitchFamily="34" charset="0"/>
                          <a:ea typeface="宋体" panose="02010600030101010101" pitchFamily="2" charset="-122"/>
                          <a:sym typeface="+mn-ea"/>
                        </a:rPr>
                        <a:t>GSI+AFLink   </a:t>
                      </a:r>
                      <a:r>
                        <a:rPr lang="en-US" altLang="zh-CN" sz="1000" b="1">
                          <a:solidFill>
                            <a:srgbClr val="FF0000"/>
                          </a:solidFill>
                          <a:latin typeface="Arial" panose="020B0604020202020204" pitchFamily="34" charset="0"/>
                          <a:ea typeface="宋体" panose="02010600030101010101" pitchFamily="2" charset="-122"/>
                          <a:sym typeface="+mn-ea"/>
                        </a:rPr>
                        <a:t>2.06284   </a:t>
                      </a:r>
                      <a:r>
                        <a:rPr lang="en-US" altLang="zh-CN" sz="1000">
                          <a:latin typeface="Arial" panose="020B0604020202020204" pitchFamily="34" charset="0"/>
                          <a:ea typeface="宋体" panose="02010600030101010101" pitchFamily="2" charset="-122"/>
                          <a:sym typeface="+mn-ea"/>
                        </a:rPr>
                        <a:t>epoch=68  </a:t>
                      </a:r>
                      <a:r>
                        <a:rPr lang="en-US" altLang="zh-CN" sz="1000" b="1">
                          <a:solidFill>
                            <a:srgbClr val="FF0000"/>
                          </a:solidFill>
                          <a:sym typeface="+mn-ea"/>
                        </a:rPr>
                        <a:t>2.05447 </a:t>
                      </a:r>
                      <a:endParaRPr lang="en-US" altLang="zh-CN" sz="1000">
                        <a:latin typeface="Arial" panose="020B0604020202020204" pitchFamily="34" charset="0"/>
                        <a:ea typeface="宋体" panose="02010600030101010101" pitchFamily="2" charset="-122"/>
                        <a:sym typeface="+mn-ea"/>
                      </a:endParaRPr>
                    </a:p>
                    <a:p>
                      <a:pPr algn="l">
                        <a:lnSpc>
                          <a:spcPct val="100000"/>
                        </a:lnSpc>
                        <a:buClrTx/>
                        <a:buSzTx/>
                        <a:buFontTx/>
                        <a:buNone/>
                      </a:pPr>
                      <a:endParaRPr lang="en-US" altLang="zh-CN" sz="1000" b="1">
                        <a:solidFill>
                          <a:srgbClr val="FF0000"/>
                        </a:solidFill>
                        <a:latin typeface="Arial" panose="020B0604020202020204" pitchFamily="34" charset="0"/>
                        <a:ea typeface="宋体" panose="02010600030101010101" pitchFamily="2" charset="-122"/>
                        <a:sym typeface="+mn-ea"/>
                      </a:endParaRPr>
                    </a:p>
                  </a:txBody>
                  <a:tcPr/>
                </a:tc>
              </a:tr>
              <a:tr h="539750">
                <a:tc>
                  <a:txBody>
                    <a:bodyPr/>
                    <a:p>
                      <a:pPr>
                        <a:buNone/>
                      </a:pPr>
                      <a:r>
                        <a:rPr lang="en-US" altLang="zh-CN" sz="1000">
                          <a:latin typeface="Arial" panose="020B0604020202020204" pitchFamily="34" charset="0"/>
                          <a:ea typeface="宋体" panose="02010600030101010101" pitchFamily="2" charset="-122"/>
                          <a:sym typeface="+mn-ea"/>
                        </a:rPr>
                        <a:t>Pytorch uses pre trained model yolov8x.pt to train 2 classification models, epoch=8+aug</a:t>
                      </a:r>
                      <a:endParaRPr lang="en-US" altLang="zh-CN" sz="1000">
                        <a:latin typeface="Arial" panose="020B0604020202020204" pitchFamily="34" charset="0"/>
                        <a:ea typeface="宋体" panose="02010600030101010101" pitchFamily="2" charset="-122"/>
                        <a:sym typeface="+mn-ea"/>
                      </a:endParaRPr>
                    </a:p>
                  </a:txBody>
                  <a:tcPr/>
                </a:tc>
                <a:tc>
                  <a:txBody>
                    <a:bodyPr/>
                    <a:p>
                      <a:pPr algn="l">
                        <a:lnSpc>
                          <a:spcPct val="100000"/>
                        </a:lnSpc>
                        <a:buClrTx/>
                        <a:buSzTx/>
                        <a:buFontTx/>
                        <a:buNone/>
                      </a:pPr>
                      <a:r>
                        <a:rPr lang="en-US" altLang="zh-CN" sz="1000" b="1">
                          <a:solidFill>
                            <a:srgbClr val="FF0000"/>
                          </a:solidFill>
                          <a:latin typeface="Arial" panose="020B0604020202020204" pitchFamily="34" charset="0"/>
                          <a:ea typeface="宋体" panose="02010600030101010101" pitchFamily="2" charset="-122"/>
                          <a:sym typeface="+mn-ea"/>
                        </a:rPr>
                        <a:t>2.00683    </a:t>
                      </a:r>
                      <a:r>
                        <a:rPr lang="en-US" altLang="zh-CN" sz="1000">
                          <a:latin typeface="Arial" panose="020B0604020202020204" pitchFamily="34" charset="0"/>
                          <a:ea typeface="宋体" panose="02010600030101010101" pitchFamily="2" charset="-122"/>
                          <a:sym typeface="+mn-ea"/>
                        </a:rPr>
                        <a:t>GSI+AFLink    </a:t>
                      </a:r>
                      <a:r>
                        <a:rPr lang="en-US" altLang="zh-CN" sz="1000" b="1">
                          <a:solidFill>
                            <a:srgbClr val="FF0000"/>
                          </a:solidFill>
                          <a:latin typeface="Arial" panose="020B0604020202020204" pitchFamily="34" charset="0"/>
                          <a:ea typeface="宋体" panose="02010600030101010101" pitchFamily="2" charset="-122"/>
                          <a:sym typeface="+mn-ea"/>
                        </a:rPr>
                        <a:t>2.02679    </a:t>
                      </a:r>
                      <a:r>
                        <a:rPr lang="en-US" altLang="zh-CN" sz="1000">
                          <a:latin typeface="Arial" panose="020B0604020202020204" pitchFamily="34" charset="0"/>
                          <a:ea typeface="宋体" panose="02010600030101010101" pitchFamily="2" charset="-122"/>
                          <a:sym typeface="+mn-ea"/>
                        </a:rPr>
                        <a:t>epoch=10 </a:t>
                      </a:r>
                      <a:r>
                        <a:rPr lang="en-US" altLang="zh-CN" sz="1000" b="1">
                          <a:solidFill>
                            <a:srgbClr val="FF0000"/>
                          </a:solidFill>
                          <a:latin typeface="Arial" panose="020B0604020202020204" pitchFamily="34" charset="0"/>
                          <a:ea typeface="宋体" panose="02010600030101010101" pitchFamily="2" charset="-122"/>
                          <a:sym typeface="+mn-ea"/>
                        </a:rPr>
                        <a:t> 2.01647</a:t>
                      </a:r>
                      <a:endParaRPr lang="en-US" altLang="zh-CN" sz="1000" b="1">
                        <a:solidFill>
                          <a:srgbClr val="FF0000"/>
                        </a:solidFill>
                        <a:latin typeface="Arial" panose="020B0604020202020204" pitchFamily="34" charset="0"/>
                        <a:ea typeface="宋体" panose="02010600030101010101" pitchFamily="2" charset="-122"/>
                        <a:sym typeface="+mn-ea"/>
                      </a:endParaRPr>
                    </a:p>
                    <a:p>
                      <a:pPr algn="l">
                        <a:lnSpc>
                          <a:spcPct val="100000"/>
                        </a:lnSpc>
                        <a:buClrTx/>
                        <a:buSzTx/>
                        <a:buFontTx/>
                        <a:buNone/>
                      </a:pPr>
                      <a:r>
                        <a:rPr lang="en-US" altLang="zh-CN" sz="1000">
                          <a:latin typeface="Arial" panose="020B0604020202020204" pitchFamily="34" charset="0"/>
                          <a:ea typeface="宋体" panose="02010600030101010101" pitchFamily="2" charset="-122"/>
                          <a:sym typeface="+mn-ea"/>
                        </a:rPr>
                        <a:t>epoch=25 </a:t>
                      </a:r>
                      <a:r>
                        <a:rPr lang="en-US" altLang="zh-CN" sz="1000" b="1">
                          <a:solidFill>
                            <a:srgbClr val="FF0000"/>
                          </a:solidFill>
                          <a:latin typeface="Arial" panose="020B0604020202020204" pitchFamily="34" charset="0"/>
                          <a:ea typeface="宋体" panose="02010600030101010101" pitchFamily="2" charset="-122"/>
                          <a:sym typeface="+mn-ea"/>
                        </a:rPr>
                        <a:t> 2.07129  </a:t>
                      </a:r>
                      <a:r>
                        <a:rPr lang="en-US" altLang="zh-CN" sz="1000">
                          <a:latin typeface="Arial" panose="020B0604020202020204" pitchFamily="34" charset="0"/>
                          <a:ea typeface="宋体" panose="02010600030101010101" pitchFamily="2" charset="-122"/>
                          <a:sym typeface="+mn-ea"/>
                        </a:rPr>
                        <a:t>GSI+AFLink    </a:t>
                      </a:r>
                      <a:r>
                        <a:rPr lang="en-US" altLang="zh-CN" sz="1000" b="1">
                          <a:solidFill>
                            <a:srgbClr val="FF0000"/>
                          </a:solidFill>
                          <a:latin typeface="Arial" panose="020B0604020202020204" pitchFamily="34" charset="0"/>
                          <a:ea typeface="宋体" panose="02010600030101010101" pitchFamily="2" charset="-122"/>
                          <a:sym typeface="+mn-ea"/>
                        </a:rPr>
                        <a:t>2.08958  </a:t>
                      </a:r>
                      <a:r>
                        <a:rPr lang="en-US" altLang="zh-CN" sz="1000">
                          <a:latin typeface="Arial" panose="020B0604020202020204" pitchFamily="34" charset="0"/>
                          <a:ea typeface="宋体" panose="02010600030101010101" pitchFamily="2" charset="-122"/>
                          <a:sym typeface="+mn-ea"/>
                        </a:rPr>
                        <a:t>epoch=33 2.07407</a:t>
                      </a:r>
                      <a:endParaRPr lang="en-US" altLang="zh-CN" sz="1000">
                        <a:latin typeface="Arial" panose="020B0604020202020204" pitchFamily="34" charset="0"/>
                        <a:ea typeface="宋体" panose="02010600030101010101" pitchFamily="2" charset="-122"/>
                        <a:sym typeface="+mn-ea"/>
                      </a:endParaRPr>
                    </a:p>
                  </a:txBody>
                  <a:tcPr/>
                </a:tc>
              </a:tr>
              <a:tr h="389890">
                <a:tc>
                  <a:txBody>
                    <a:bodyPr/>
                    <a:p>
                      <a:pPr>
                        <a:buNone/>
                      </a:pPr>
                      <a:r>
                        <a:rPr lang="en-US" altLang="zh-CN" sz="1000">
                          <a:latin typeface="Arial" panose="020B0604020202020204" pitchFamily="34" charset="0"/>
                          <a:ea typeface="宋体" panose="02010600030101010101" pitchFamily="2" charset="-122"/>
                          <a:sym typeface="+mn-ea"/>
                        </a:rPr>
                        <a:t>Pytorch uses pre trained models https://github.com/hsiangwei0903/Deep-EIoU</a:t>
                      </a:r>
                      <a:r>
                        <a:rPr lang="en-US" altLang="zh-CN" sz="1000">
                          <a:latin typeface="Arial" panose="020B0604020202020204" pitchFamily="34" charset="0"/>
                          <a:ea typeface="宋体" panose="02010600030101010101" pitchFamily="2" charset="-122"/>
                          <a:sym typeface="+mn-ea"/>
                        </a:rPr>
                        <a:t>+ track_buffer=50</a:t>
                      </a:r>
                      <a:endParaRPr lang="en-US" altLang="zh-CN" sz="1000">
                        <a:latin typeface="Arial" panose="020B0604020202020204" pitchFamily="34" charset="0"/>
                        <a:ea typeface="宋体" panose="02010600030101010101" pitchFamily="2" charset="-122"/>
                        <a:sym typeface="+mn-ea"/>
                      </a:endParaRPr>
                    </a:p>
                  </a:txBody>
                  <a:tcPr/>
                </a:tc>
                <a:tc>
                  <a:txBody>
                    <a:bodyPr/>
                    <a:p>
                      <a:pPr algn="l">
                        <a:lnSpc>
                          <a:spcPct val="100000"/>
                        </a:lnSpc>
                        <a:buClrTx/>
                        <a:buSzTx/>
                        <a:buFontTx/>
                        <a:buNone/>
                      </a:pPr>
                      <a:r>
                        <a:rPr lang="en-US" altLang="zh-CN" sz="1000" b="1">
                          <a:solidFill>
                            <a:schemeClr val="tx1"/>
                          </a:solidFill>
                          <a:latin typeface="Arial" panose="020B0604020202020204" pitchFamily="34" charset="0"/>
                          <a:ea typeface="宋体" panose="02010600030101010101" pitchFamily="2" charset="-122"/>
                          <a:sym typeface="+mn-ea"/>
                        </a:rPr>
                        <a:t>Using pre trained models</a:t>
                      </a:r>
                      <a:r>
                        <a:rPr lang="en-US" altLang="zh-CN" sz="1000" b="1">
                          <a:solidFill>
                            <a:srgbClr val="FF0000"/>
                          </a:solidFill>
                          <a:latin typeface="Arial" panose="020B0604020202020204" pitchFamily="34" charset="0"/>
                          <a:ea typeface="宋体" panose="02010600030101010101" pitchFamily="2" charset="-122"/>
                          <a:sym typeface="+mn-ea"/>
                        </a:rPr>
                        <a:t> </a:t>
                      </a:r>
                      <a:r>
                        <a:rPr lang="zh-CN" altLang="en-US" sz="1000" b="1">
                          <a:solidFill>
                            <a:srgbClr val="FF0000"/>
                          </a:solidFill>
                          <a:latin typeface="Arial" panose="020B0604020202020204" pitchFamily="34" charset="0"/>
                          <a:ea typeface="宋体" panose="02010600030101010101" pitchFamily="2" charset="-122"/>
                          <a:sym typeface="+mn-ea"/>
                        </a:rPr>
                        <a:t>2.14578</a:t>
                      </a:r>
                      <a:r>
                        <a:rPr lang="en-US" altLang="zh-CN" sz="1000">
                          <a:latin typeface="Arial" panose="020B0604020202020204" pitchFamily="34" charset="0"/>
                          <a:ea typeface="宋体" panose="02010600030101010101" pitchFamily="2" charset="-122"/>
                          <a:sym typeface="+mn-ea"/>
                        </a:rPr>
                        <a:t>  </a:t>
                      </a:r>
                      <a:r>
                        <a:rPr lang="en-US" altLang="zh-CN" sz="1000">
                          <a:latin typeface="Arial" panose="020B0604020202020204" pitchFamily="34" charset="0"/>
                          <a:ea typeface="宋体" panose="02010600030101010101" pitchFamily="2" charset="-122"/>
                          <a:sym typeface="+mn-ea"/>
                        </a:rPr>
                        <a:t>GSI+AFLink  </a:t>
                      </a:r>
                      <a:r>
                        <a:rPr lang="en-US" altLang="zh-CN" sz="1000" b="1">
                          <a:solidFill>
                            <a:srgbClr val="FF0000"/>
                          </a:solidFill>
                          <a:latin typeface="Arial" panose="020B0604020202020204" pitchFamily="34" charset="0"/>
                          <a:ea typeface="宋体" panose="02010600030101010101" pitchFamily="2" charset="-122"/>
                          <a:sym typeface="+mn-ea"/>
                        </a:rPr>
                        <a:t>2.15386  </a:t>
                      </a:r>
                      <a:endParaRPr lang="en-US" altLang="zh-CN" sz="1000" b="1">
                        <a:solidFill>
                          <a:srgbClr val="FF0000"/>
                        </a:solidFill>
                        <a:latin typeface="Arial" panose="020B0604020202020204" pitchFamily="34" charset="0"/>
                        <a:ea typeface="宋体" panose="02010600030101010101" pitchFamily="2" charset="-122"/>
                        <a:sym typeface="+mn-ea"/>
                      </a:endParaRPr>
                    </a:p>
                  </a:txBody>
                  <a:tcPr/>
                </a:tc>
              </a:tr>
              <a:tr h="388620">
                <a:tc>
                  <a:txBody>
                    <a:bodyPr/>
                    <a:p>
                      <a:pPr>
                        <a:buNone/>
                      </a:pPr>
                      <a:r>
                        <a:rPr lang="en-US" altLang="zh-CN" sz="1000">
                          <a:latin typeface="Arial" panose="020B0604020202020204" pitchFamily="34" charset="0"/>
                          <a:ea typeface="宋体" panose="02010600030101010101" pitchFamily="2" charset="-122"/>
                          <a:sym typeface="+mn-ea"/>
                        </a:rPr>
                        <a:t>Pytorch uses pre trained models https://github.com/hsiangwei0903/Deep-EIoU + track_buffer=300</a:t>
                      </a:r>
                      <a:endParaRPr lang="en-US" altLang="zh-CN" sz="1000">
                        <a:latin typeface="Arial" panose="020B0604020202020204" pitchFamily="34" charset="0"/>
                        <a:ea typeface="宋体" panose="02010600030101010101" pitchFamily="2" charset="-122"/>
                        <a:sym typeface="+mn-ea"/>
                      </a:endParaRPr>
                    </a:p>
                  </a:txBody>
                  <a:tcPr/>
                </a:tc>
                <a:tc>
                  <a:txBody>
                    <a:bodyPr/>
                    <a:p>
                      <a:pPr algn="l">
                        <a:lnSpc>
                          <a:spcPct val="100000"/>
                        </a:lnSpc>
                        <a:buClrTx/>
                        <a:buSzTx/>
                        <a:buFontTx/>
                        <a:buNone/>
                      </a:pPr>
                      <a:r>
                        <a:rPr lang="en-US" altLang="zh-CN" sz="1000" b="1">
                          <a:solidFill>
                            <a:schemeClr val="tx1"/>
                          </a:solidFill>
                          <a:latin typeface="Arial" panose="020B0604020202020204" pitchFamily="34" charset="0"/>
                          <a:ea typeface="宋体" panose="02010600030101010101" pitchFamily="2" charset="-122"/>
                          <a:sym typeface="+mn-ea"/>
                        </a:rPr>
                        <a:t>Using pre trained models</a:t>
                      </a:r>
                      <a:r>
                        <a:rPr lang="en-US" altLang="zh-CN" sz="1000" b="1">
                          <a:solidFill>
                            <a:srgbClr val="FF0000"/>
                          </a:solidFill>
                          <a:latin typeface="Arial" panose="020B0604020202020204" pitchFamily="34" charset="0"/>
                          <a:ea typeface="宋体" panose="02010600030101010101" pitchFamily="2" charset="-122"/>
                          <a:sym typeface="+mn-ea"/>
                        </a:rPr>
                        <a:t> </a:t>
                      </a:r>
                      <a:r>
                        <a:rPr lang="zh-CN" altLang="en-US" sz="1000" b="1">
                          <a:solidFill>
                            <a:srgbClr val="FF0000"/>
                          </a:solidFill>
                          <a:latin typeface="Arial" panose="020B0604020202020204" pitchFamily="34" charset="0"/>
                          <a:ea typeface="宋体" panose="02010600030101010101" pitchFamily="2" charset="-122"/>
                          <a:sym typeface="+mn-ea"/>
                        </a:rPr>
                        <a:t>2.1759</a:t>
                      </a:r>
                      <a:r>
                        <a:rPr lang="en-US" altLang="zh-CN" sz="1000">
                          <a:latin typeface="Arial" panose="020B0604020202020204" pitchFamily="34" charset="0"/>
                          <a:ea typeface="宋体" panose="02010600030101010101" pitchFamily="2" charset="-122"/>
                          <a:sym typeface="+mn-ea"/>
                        </a:rPr>
                        <a:t>    GSI+AFLink  </a:t>
                      </a:r>
                      <a:r>
                        <a:rPr lang="en-US" altLang="zh-CN" sz="1000" b="1">
                          <a:solidFill>
                            <a:srgbClr val="FF0000"/>
                          </a:solidFill>
                          <a:latin typeface="Arial" panose="020B0604020202020204" pitchFamily="34" charset="0"/>
                          <a:ea typeface="宋体" panose="02010600030101010101" pitchFamily="2" charset="-122"/>
                          <a:sym typeface="+mn-ea"/>
                        </a:rPr>
                        <a:t>2.18171</a:t>
                      </a:r>
                      <a:endParaRPr lang="en-US" altLang="zh-CN" sz="1000" b="1">
                        <a:solidFill>
                          <a:srgbClr val="FF0000"/>
                        </a:solidFill>
                        <a:latin typeface="Arial" panose="020B0604020202020204" pitchFamily="34" charset="0"/>
                        <a:ea typeface="宋体" panose="02010600030101010101" pitchFamily="2" charset="-122"/>
                        <a:sym typeface="+mn-ea"/>
                      </a:endParaRPr>
                    </a:p>
                  </a:txBody>
                  <a:tcPr/>
                </a:tc>
              </a:tr>
              <a:tr h="539115">
                <a:tc>
                  <a:txBody>
                    <a:bodyPr/>
                    <a:p>
                      <a:pPr>
                        <a:buNone/>
                      </a:pPr>
                      <a:r>
                        <a:rPr lang="en-US" altLang="zh-CN" sz="1000">
                          <a:latin typeface="Arial" panose="020B0604020202020204" pitchFamily="34" charset="0"/>
                          <a:ea typeface="宋体" panose="02010600030101010101" pitchFamily="2" charset="-122"/>
                          <a:sym typeface="+mn-ea"/>
                        </a:rPr>
                        <a:t>Deep-EIoU +Replace reid withclip-reid Market1501_clipreid_ViT-B-16_60.pth</a:t>
                      </a:r>
                      <a:endParaRPr lang="en-US" altLang="zh-CN" sz="1000">
                        <a:latin typeface="Arial" panose="020B0604020202020204" pitchFamily="34" charset="0"/>
                        <a:ea typeface="宋体" panose="02010600030101010101" pitchFamily="2" charset="-122"/>
                        <a:sym typeface="+mn-ea"/>
                      </a:endParaRPr>
                    </a:p>
                    <a:p>
                      <a:pPr>
                        <a:buNone/>
                      </a:pPr>
                      <a:endParaRPr lang="en-US" altLang="zh-CN" sz="1000">
                        <a:latin typeface="Arial" panose="020B0604020202020204" pitchFamily="34" charset="0"/>
                        <a:ea typeface="宋体" panose="02010600030101010101" pitchFamily="2" charset="-122"/>
                        <a:sym typeface="+mn-ea"/>
                      </a:endParaRPr>
                    </a:p>
                  </a:txBody>
                  <a:tcPr/>
                </a:tc>
                <a:tc>
                  <a:txBody>
                    <a:bodyPr/>
                    <a:p>
                      <a:pPr algn="l">
                        <a:lnSpc>
                          <a:spcPct val="100000"/>
                        </a:lnSpc>
                        <a:buClrTx/>
                        <a:buSzTx/>
                        <a:buFontTx/>
                        <a:buNone/>
                      </a:pPr>
                      <a:r>
                        <a:rPr lang="zh-CN" altLang="en-US" sz="1000" b="1">
                          <a:solidFill>
                            <a:schemeClr val="tx1"/>
                          </a:solidFill>
                          <a:latin typeface="Arial" panose="020B0604020202020204" pitchFamily="34" charset="0"/>
                          <a:ea typeface="宋体" panose="02010600030101010101" pitchFamily="2" charset="-122"/>
                          <a:sym typeface="+mn-ea"/>
                        </a:rPr>
                        <a:t>Using pre trained models</a:t>
                      </a:r>
                      <a:r>
                        <a:rPr lang="en-US" altLang="zh-CN" sz="1000" b="1">
                          <a:solidFill>
                            <a:schemeClr val="tx1"/>
                          </a:solidFill>
                          <a:latin typeface="Arial" panose="020B0604020202020204" pitchFamily="34" charset="0"/>
                          <a:ea typeface="宋体" panose="02010600030101010101" pitchFamily="2" charset="-122"/>
                          <a:sym typeface="+mn-ea"/>
                        </a:rPr>
                        <a:t> </a:t>
                      </a:r>
                      <a:r>
                        <a:rPr lang="zh-CN" altLang="en-US" sz="1000" b="1">
                          <a:solidFill>
                            <a:srgbClr val="FF0000"/>
                          </a:solidFill>
                          <a:latin typeface="Arial" panose="020B0604020202020204" pitchFamily="34" charset="0"/>
                          <a:ea typeface="宋体" panose="02010600030101010101" pitchFamily="2" charset="-122"/>
                          <a:sym typeface="+mn-ea"/>
                        </a:rPr>
                        <a:t>2.18009</a:t>
                      </a:r>
                      <a:r>
                        <a:rPr lang="en-US" altLang="zh-CN" sz="1000">
                          <a:latin typeface="Arial" panose="020B0604020202020204" pitchFamily="34" charset="0"/>
                          <a:ea typeface="宋体" panose="02010600030101010101" pitchFamily="2" charset="-122"/>
                          <a:sym typeface="+mn-ea"/>
                        </a:rPr>
                        <a:t>    GSI+AFLink  </a:t>
                      </a:r>
                      <a:r>
                        <a:rPr lang="en-US" altLang="zh-CN" sz="1000" b="1">
                          <a:solidFill>
                            <a:srgbClr val="FF0000"/>
                          </a:solidFill>
                          <a:latin typeface="Arial" panose="020B0604020202020204" pitchFamily="34" charset="0"/>
                          <a:ea typeface="宋体" panose="02010600030101010101" pitchFamily="2" charset="-122"/>
                          <a:sym typeface="+mn-ea"/>
                        </a:rPr>
                        <a:t>2.18446</a:t>
                      </a:r>
                      <a:endParaRPr lang="en-US" altLang="zh-CN" sz="1000" b="1">
                        <a:solidFill>
                          <a:srgbClr val="FF0000"/>
                        </a:solidFill>
                        <a:latin typeface="Arial" panose="020B0604020202020204" pitchFamily="34" charset="0"/>
                        <a:ea typeface="宋体" panose="02010600030101010101" pitchFamily="2" charset="-122"/>
                        <a:sym typeface="+mn-ea"/>
                      </a:endParaRPr>
                    </a:p>
                  </a:txBody>
                  <a:tcPr/>
                </a:tc>
              </a:tr>
            </a:tbl>
          </a:graphicData>
        </a:graphic>
      </p:graphicFrame>
      <p:sp>
        <p:nvSpPr>
          <p:cNvPr id="3" name="矩形 2"/>
          <p:cNvSpPr/>
          <p:nvPr/>
        </p:nvSpPr>
        <p:spPr>
          <a:xfrm>
            <a:off x="623526" y="1124471"/>
            <a:ext cx="10993595" cy="706755"/>
          </a:xfrm>
          <a:prstGeom prst="rect">
            <a:avLst/>
          </a:prstGeom>
        </p:spPr>
        <p:txBody>
          <a:bodyPr wrap="square">
            <a:spAutoFit/>
          </a:bodyPr>
          <a:p>
            <a:pPr indent="457200">
              <a:spcBef>
                <a:spcPts val="1800"/>
              </a:spcBef>
              <a:buFont typeface="Arial" panose="020B0604020202020204" pitchFamily="34" charset="0"/>
              <a:buNone/>
            </a:pPr>
            <a:r>
              <a:rPr lang="en-US" altLang="zh-CN" sz="2000" b="1">
                <a:solidFill>
                  <a:schemeClr val="tx1"/>
                </a:solidFill>
                <a:latin typeface="Arial" panose="020B0604020202020204" pitchFamily="34" charset="0"/>
                <a:ea typeface="宋体" panose="02010600030101010101" pitchFamily="2" charset="-122"/>
                <a:sym typeface="+mn-ea"/>
              </a:rPr>
              <a:t>The training of the scheme is based on Baseline --&gt;Yolov8--&gt;Deep IoU, and the multi-target detection performance is improved to</a:t>
            </a:r>
            <a:r>
              <a:rPr lang="en-US" altLang="zh-CN" sz="2000" b="1">
                <a:solidFill>
                  <a:srgbClr val="FF0000"/>
                </a:solidFill>
                <a:latin typeface="Arial" panose="020B0604020202020204" pitchFamily="34" charset="0"/>
                <a:ea typeface="宋体" panose="02010600030101010101" pitchFamily="2" charset="-122"/>
                <a:sym typeface="+mn-ea"/>
              </a:rPr>
              <a:t> 2.18446.</a:t>
            </a:r>
            <a:endParaRPr lang="en-US" altLang="zh-CN" sz="2000" b="1">
              <a:solidFill>
                <a:srgbClr val="FF0000"/>
              </a:solidFill>
              <a:latin typeface="Arial" panose="020B0604020202020204" pitchFamily="34" charset="0"/>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618" y="89201"/>
            <a:ext cx="4752528" cy="551180"/>
          </a:xfrm>
          <a:prstGeom prst="rect">
            <a:avLst/>
          </a:prstGeom>
          <a:noFill/>
        </p:spPr>
        <p:txBody>
          <a:bodyPr wrap="square" lIns="121908" tIns="60955" rIns="121908" bIns="60955" rtlCol="0">
            <a:spAutoFit/>
          </a:bodyPr>
          <a:lstStyle/>
          <a:p>
            <a:r>
              <a:rPr lang="en-US" altLang="zh-CN" sz="2800" dirty="0">
                <a:latin typeface="微软雅黑" panose="020B0503020204020204" pitchFamily="34" charset="-122"/>
                <a:ea typeface="微软雅黑" panose="020B0503020204020204" pitchFamily="34" charset="-122"/>
              </a:rPr>
              <a:t>Scheme Introduction</a:t>
            </a:r>
            <a:endParaRPr lang="en-US" altLang="zh-CN" sz="2800" dirty="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3" name="矩形 12"/>
          <p:cNvSpPr/>
          <p:nvPr/>
        </p:nvSpPr>
        <p:spPr>
          <a:xfrm>
            <a:off x="169283" y="777974"/>
            <a:ext cx="10368750" cy="645160"/>
          </a:xfrm>
          <a:prstGeom prst="rect">
            <a:avLst/>
          </a:prstGeom>
        </p:spPr>
        <p:txBody>
          <a:bodyPr wrap="square">
            <a:spAutoFit/>
          </a:bodyPr>
          <a:lstStyle/>
          <a:p>
            <a:pPr marL="342900" lvl="0" indent="-342900" algn="just">
              <a:lnSpc>
                <a:spcPct val="150000"/>
              </a:lnSpc>
              <a:spcBef>
                <a:spcPts val="600"/>
              </a:spcBef>
              <a:spcAft>
                <a:spcPts val="600"/>
              </a:spcAft>
              <a:buFont typeface="Wingdings" panose="05000000000000000000" pitchFamily="2" charset="2"/>
              <a:buChar char="l"/>
            </a:pPr>
            <a:r>
              <a:rPr lang="en-US" altLang="zh-CN" b="1" dirty="0" smtClean="0">
                <a:latin typeface="Calibri" panose="020F0502020204030204" pitchFamily="34" charset="0"/>
                <a:cs typeface="Calibri" panose="020F0502020204030204" pitchFamily="34" charset="0"/>
              </a:rPr>
              <a:t>Model Architecture--</a:t>
            </a:r>
            <a:r>
              <a:rPr lang="zh-CN" altLang="en-US">
                <a:latin typeface="Arial" panose="020B0604020202020204" pitchFamily="34" charset="0"/>
                <a:ea typeface="宋体" panose="02010600030101010101" pitchFamily="2" charset="-122"/>
                <a:sym typeface="+mn-ea"/>
              </a:rPr>
              <a:t>Deep-EIoU</a:t>
            </a:r>
            <a:endParaRPr lang="en-US" altLang="zh-CN" b="1" dirty="0" smtClean="0">
              <a:latin typeface="Calibri" panose="020F0502020204030204" pitchFamily="34" charset="0"/>
              <a:cs typeface="Calibri" panose="020F0502020204030204" pitchFamily="34" charset="0"/>
            </a:endParaRPr>
          </a:p>
        </p:txBody>
      </p:sp>
      <p:pic>
        <p:nvPicPr>
          <p:cNvPr id="4" name="图片 3"/>
          <p:cNvPicPr>
            <a:picLocks noChangeAspect="1"/>
          </p:cNvPicPr>
          <p:nvPr/>
        </p:nvPicPr>
        <p:blipFill>
          <a:blip r:embed="rId1"/>
          <a:stretch>
            <a:fillRect/>
          </a:stretch>
        </p:blipFill>
        <p:spPr>
          <a:xfrm>
            <a:off x="2279650" y="2564765"/>
            <a:ext cx="7584440" cy="3022600"/>
          </a:xfrm>
          <a:prstGeom prst="rect">
            <a:avLst/>
          </a:prstGeom>
        </p:spPr>
      </p:pic>
      <p:sp>
        <p:nvSpPr>
          <p:cNvPr id="5" name="文本框 4"/>
          <p:cNvSpPr txBox="1"/>
          <p:nvPr/>
        </p:nvSpPr>
        <p:spPr>
          <a:xfrm>
            <a:off x="839470" y="5620385"/>
            <a:ext cx="8868410" cy="1076325"/>
          </a:xfrm>
          <a:prstGeom prst="rect">
            <a:avLst/>
          </a:prstGeom>
          <a:noFill/>
        </p:spPr>
        <p:txBody>
          <a:bodyPr wrap="square" rtlCol="0">
            <a:spAutoFit/>
          </a:bodyPr>
          <a:p>
            <a:r>
              <a:rPr lang="en-US" altLang="zh-CN" sz="1600">
                <a:latin typeface="Arial" panose="020B0604020202020204" pitchFamily="34" charset="0"/>
                <a:ea typeface="宋体" panose="02010600030101010101" pitchFamily="2" charset="-122"/>
              </a:rPr>
              <a:t>reference resources</a:t>
            </a:r>
            <a:r>
              <a:rPr lang="zh-CN" altLang="en-US" sz="1600">
                <a:latin typeface="Arial" panose="020B0604020202020204" pitchFamily="34" charset="0"/>
                <a:ea typeface="宋体" panose="02010600030101010101" pitchFamily="2" charset="-122"/>
              </a:rPr>
              <a:t>：</a:t>
            </a:r>
            <a:endParaRPr lang="zh-CN" altLang="en-US" sz="1600">
              <a:latin typeface="Arial" panose="020B0604020202020204" pitchFamily="34" charset="0"/>
              <a:ea typeface="宋体" panose="02010600030101010101" pitchFamily="2" charset="-122"/>
            </a:endParaRPr>
          </a:p>
          <a:p>
            <a:r>
              <a:rPr lang="zh-CN" altLang="en-US" sz="1600">
                <a:latin typeface="Arial" panose="020B0604020202020204" pitchFamily="34" charset="0"/>
                <a:ea typeface="宋体" panose="02010600030101010101" pitchFamily="2" charset="-122"/>
              </a:rPr>
              <a:t>https://blog.csdn.net/dally2/article/details/135777792</a:t>
            </a:r>
            <a:endParaRPr lang="zh-CN" altLang="en-US" sz="1600">
              <a:latin typeface="Arial" panose="020B0604020202020204" pitchFamily="34" charset="0"/>
              <a:ea typeface="宋体" panose="02010600030101010101" pitchFamily="2" charset="-122"/>
            </a:endParaRPr>
          </a:p>
          <a:p>
            <a:r>
              <a:rPr lang="zh-CN" altLang="en-US" sz="1600">
                <a:latin typeface="Arial" panose="020B0604020202020204" pitchFamily="34" charset="0"/>
                <a:ea typeface="宋体" panose="02010600030101010101" pitchFamily="2" charset="-122"/>
                <a:sym typeface="+mn-ea"/>
              </a:rPr>
              <a:t>https://github.com/hsiangwei0903/Deep-EIoU</a:t>
            </a:r>
            <a:endParaRPr lang="zh-CN" altLang="en-US" sz="1600">
              <a:latin typeface="Arial" panose="020B0604020202020204" pitchFamily="34" charset="0"/>
              <a:ea typeface="宋体" panose="02010600030101010101" pitchFamily="2" charset="-122"/>
              <a:sym typeface="+mn-ea"/>
            </a:endParaRPr>
          </a:p>
          <a:p>
            <a:endParaRPr lang="zh-CN" altLang="en-US" sz="1600"/>
          </a:p>
        </p:txBody>
      </p:sp>
      <p:sp>
        <p:nvSpPr>
          <p:cNvPr id="8" name="文本框 7"/>
          <p:cNvSpPr txBox="1"/>
          <p:nvPr/>
        </p:nvSpPr>
        <p:spPr>
          <a:xfrm>
            <a:off x="819785" y="1552575"/>
            <a:ext cx="10517505" cy="1037590"/>
          </a:xfrm>
          <a:prstGeom prst="rect">
            <a:avLst/>
          </a:prstGeom>
          <a:noFill/>
        </p:spPr>
        <p:txBody>
          <a:bodyPr wrap="square" rtlCol="0">
            <a:noAutofit/>
          </a:bodyPr>
          <a:p>
            <a:pPr indent="457200" fontAlgn="auto"/>
            <a:r>
              <a:rPr lang="en-US" altLang="zh-CN" sz="2000"/>
              <a:t>Firstly, apply the object detector YOLOX on each input frame, and then associate based on several clues such as the similarity between extracted appearance features and the ExpansionIoU between small trajectories and detections. After obtaining the correlation loss, the Hungarian algorithm is used to obtain the best match between the small trajectory and the detection.</a:t>
            </a:r>
            <a:endParaRPr lang="en-US" altLang="zh-CN" sz="20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618" y="89201"/>
            <a:ext cx="4752528" cy="551180"/>
          </a:xfrm>
          <a:prstGeom prst="rect">
            <a:avLst/>
          </a:prstGeom>
          <a:noFill/>
        </p:spPr>
        <p:txBody>
          <a:bodyPr wrap="square" lIns="121908" tIns="60955" rIns="121908" bIns="60955" rtlCol="0">
            <a:spAutoFit/>
          </a:bodyPr>
          <a:lstStyle/>
          <a:p>
            <a:r>
              <a:rPr lang="en-US" altLang="zh-CN" sz="2800" dirty="0">
                <a:latin typeface="微软雅黑" panose="020B0503020204020204" pitchFamily="34" charset="-122"/>
                <a:ea typeface="微软雅黑" panose="020B0503020204020204" pitchFamily="34" charset="-122"/>
                <a:sym typeface="+mn-ea"/>
              </a:rPr>
              <a:t>Scheme Introduction</a:t>
            </a:r>
            <a:endParaRPr lang="zh-CN" altLang="en-US" sz="2800" dirty="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3" name="矩形 12"/>
          <p:cNvSpPr/>
          <p:nvPr/>
        </p:nvSpPr>
        <p:spPr>
          <a:xfrm>
            <a:off x="169283" y="777974"/>
            <a:ext cx="10368750" cy="645160"/>
          </a:xfrm>
          <a:prstGeom prst="rect">
            <a:avLst/>
          </a:prstGeom>
        </p:spPr>
        <p:txBody>
          <a:bodyPr wrap="square">
            <a:spAutoFit/>
          </a:bodyPr>
          <a:lstStyle/>
          <a:p>
            <a:pPr marL="342900" lvl="0" indent="-342900" algn="just">
              <a:lnSpc>
                <a:spcPct val="150000"/>
              </a:lnSpc>
              <a:spcBef>
                <a:spcPts val="600"/>
              </a:spcBef>
              <a:spcAft>
                <a:spcPts val="600"/>
              </a:spcAft>
              <a:buFont typeface="Wingdings" panose="05000000000000000000" pitchFamily="2" charset="2"/>
              <a:buChar char="l"/>
            </a:pPr>
            <a:r>
              <a:rPr lang="en-US" altLang="zh-CN" b="1" dirty="0" smtClean="0">
                <a:latin typeface="Calibri" panose="020F0502020204030204" pitchFamily="34" charset="0"/>
                <a:cs typeface="Calibri" panose="020F0502020204030204" pitchFamily="34" charset="0"/>
              </a:rPr>
              <a:t>Model scheme modification points and their advantages and disadvantages</a:t>
            </a:r>
            <a:endParaRPr lang="en-US" altLang="zh-CN" b="1" dirty="0" smtClean="0">
              <a:latin typeface="Calibri" panose="020F0502020204030204" pitchFamily="34" charset="0"/>
              <a:cs typeface="Calibri" panose="020F0502020204030204" pitchFamily="34" charset="0"/>
            </a:endParaRPr>
          </a:p>
        </p:txBody>
      </p:sp>
      <p:sp>
        <p:nvSpPr>
          <p:cNvPr id="3" name="文本框 2"/>
          <p:cNvSpPr txBox="1"/>
          <p:nvPr/>
        </p:nvSpPr>
        <p:spPr>
          <a:xfrm>
            <a:off x="623570" y="5732780"/>
            <a:ext cx="6096000" cy="1168400"/>
          </a:xfrm>
          <a:prstGeom prst="rect">
            <a:avLst/>
          </a:prstGeom>
          <a:noFill/>
        </p:spPr>
        <p:txBody>
          <a:bodyPr wrap="square" rtlCol="0" anchor="t">
            <a:spAutoFit/>
          </a:bodyPr>
          <a:p>
            <a:r>
              <a:rPr lang="zh-CN" altLang="en-US" sz="1400">
                <a:latin typeface="Arial" panose="020B0604020202020204" pitchFamily="34" charset="0"/>
                <a:ea typeface="宋体" panose="02010600030101010101" pitchFamily="2" charset="-122"/>
                <a:sym typeface="+mn-ea"/>
              </a:rPr>
              <a:t>https://blog.csdn.net/matt45m/article/details/137286011</a:t>
            </a:r>
            <a:endParaRPr lang="zh-CN" altLang="en-US" sz="1400">
              <a:latin typeface="Arial" panose="020B0604020202020204" pitchFamily="34" charset="0"/>
              <a:ea typeface="宋体" panose="02010600030101010101" pitchFamily="2" charset="-122"/>
            </a:endParaRPr>
          </a:p>
          <a:p>
            <a:r>
              <a:rPr lang="zh-CN" altLang="en-US" sz="1400">
                <a:latin typeface="Arial" panose="020B0604020202020204" pitchFamily="34" charset="0"/>
                <a:ea typeface="宋体" panose="02010600030101010101" pitchFamily="2" charset="-122"/>
                <a:sym typeface="+mn-ea"/>
              </a:rPr>
              <a:t>https://github.com/dyhBUPT/StrongSORT/tree/master</a:t>
            </a:r>
            <a:endParaRPr lang="zh-CN" altLang="en-US" sz="1400">
              <a:latin typeface="Arial" panose="020B0604020202020204" pitchFamily="34" charset="0"/>
              <a:ea typeface="宋体" panose="02010600030101010101" pitchFamily="2" charset="-122"/>
              <a:sym typeface="+mn-ea"/>
            </a:endParaRPr>
          </a:p>
          <a:p>
            <a:r>
              <a:rPr lang="zh-CN" altLang="en-US" sz="1400">
                <a:latin typeface="Arial" panose="020B0604020202020204" pitchFamily="34" charset="0"/>
                <a:ea typeface="宋体" panose="02010600030101010101" pitchFamily="2" charset="-122"/>
                <a:sym typeface="+mn-ea"/>
              </a:rPr>
              <a:t>https://github.com/Syliz517/CLIP-ReID</a:t>
            </a:r>
            <a:endParaRPr lang="zh-CN" altLang="en-US" sz="1400">
              <a:latin typeface="Arial" panose="020B0604020202020204" pitchFamily="34" charset="0"/>
              <a:ea typeface="宋体" panose="02010600030101010101" pitchFamily="2" charset="-122"/>
              <a:sym typeface="+mn-ea"/>
            </a:endParaRPr>
          </a:p>
          <a:p>
            <a:r>
              <a:rPr lang="en-US" altLang="zh-CN" sz="1400">
                <a:latin typeface="Arial" panose="020B0604020202020204" pitchFamily="34" charset="0"/>
                <a:ea typeface="宋体" panose="02010600030101010101" pitchFamily="2" charset="-122"/>
                <a:sym typeface="+mn-ea"/>
              </a:rPr>
              <a:t>https://github.com/ylm1379239710/YOLOv8-PySide6-CLIP-REID</a:t>
            </a:r>
            <a:endParaRPr lang="zh-CN" altLang="en-US" sz="1400">
              <a:latin typeface="Arial" panose="020B0604020202020204" pitchFamily="34" charset="0"/>
              <a:ea typeface="宋体" panose="02010600030101010101" pitchFamily="2" charset="-122"/>
              <a:sym typeface="+mn-ea"/>
            </a:endParaRPr>
          </a:p>
          <a:p>
            <a:endParaRPr lang="zh-CN" altLang="en-US" sz="1400">
              <a:latin typeface="Arial" panose="020B0604020202020204" pitchFamily="34" charset="0"/>
              <a:ea typeface="宋体" panose="02010600030101010101" pitchFamily="2" charset="-122"/>
              <a:sym typeface="+mn-ea"/>
            </a:endParaRPr>
          </a:p>
        </p:txBody>
      </p:sp>
      <p:sp>
        <p:nvSpPr>
          <p:cNvPr id="6" name="文本框 5"/>
          <p:cNvSpPr txBox="1"/>
          <p:nvPr/>
        </p:nvSpPr>
        <p:spPr>
          <a:xfrm>
            <a:off x="819785" y="1423035"/>
            <a:ext cx="11081385" cy="4393565"/>
          </a:xfrm>
          <a:prstGeom prst="rect">
            <a:avLst/>
          </a:prstGeom>
          <a:noFill/>
        </p:spPr>
        <p:txBody>
          <a:bodyPr wrap="square" rtlCol="0">
            <a:noAutofit/>
          </a:bodyPr>
          <a:p>
            <a:pPr indent="457200" fontAlgn="auto">
              <a:lnSpc>
                <a:spcPct val="150000"/>
              </a:lnSpc>
            </a:pPr>
            <a:r>
              <a:rPr lang="en-US" altLang="zh-CN" sz="1400"/>
              <a:t>Modification point:</a:t>
            </a:r>
            <a:endParaRPr lang="en-US" altLang="zh-CN" sz="1400"/>
          </a:p>
          <a:p>
            <a:pPr indent="457200" fontAlgn="auto">
              <a:lnSpc>
                <a:spcPct val="150000"/>
              </a:lnSpc>
            </a:pPr>
            <a:r>
              <a:rPr lang="en-US" altLang="zh-CN" sz="1400"/>
              <a:t>Pre trained model: The performance of the pre trained model reached 2.14578, so further training of the model was not performed.</a:t>
            </a:r>
            <a:endParaRPr lang="en-US" altLang="zh-CN" sz="1400"/>
          </a:p>
          <a:p>
            <a:pPr indent="457200" fontAlgn="auto">
              <a:lnSpc>
                <a:spcPct val="150000"/>
              </a:lnSpc>
            </a:pPr>
            <a:r>
              <a:rPr lang="en-US" altLang="zh-CN" sz="1400"/>
              <a:t>ReID model: Deep IoU multi-target tracking uses YOLOX+ReID for tracking. Therefore, it is considered to replace the pedestrian re identification model in the scheme with CLIP ReID method. ReID adopts </a:t>
            </a:r>
            <a:r>
              <a:rPr lang="en-US" altLang="zh-CN" sz="1400">
                <a:latin typeface="Arial" panose="020B0604020202020204" pitchFamily="34" charset="0"/>
                <a:ea typeface="宋体" panose="02010600030101010101" pitchFamily="2" charset="-122"/>
                <a:sym typeface="+mn-ea"/>
              </a:rPr>
              <a:t>Market1501_clipreid_ViT-B-16_60.pth</a:t>
            </a:r>
            <a:r>
              <a:rPr lang="en-US" altLang="zh-CN" sz="1400"/>
              <a:t>, and the model performance is improved by 0.03, reaching 2.18009.</a:t>
            </a:r>
            <a:endParaRPr lang="en-US" altLang="zh-CN" sz="1400"/>
          </a:p>
          <a:p>
            <a:pPr indent="457200" fontAlgn="auto">
              <a:lnSpc>
                <a:spcPct val="150000"/>
              </a:lnSpc>
            </a:pPr>
            <a:r>
              <a:rPr lang="en-US" altLang="zh-CN" sz="1400"/>
              <a:t>Post processing techniques: In the StrongSORT scheme for target tracking, it is mentioned that AFLink (Global Linking Method) and GSI (Gaussian Process Interpolation of Detection Error) can be seamlessly integrated into the tracking results. Extracting AFLink+GSI and referencing it in the model can improve the performance to 2.18446.</a:t>
            </a:r>
            <a:endParaRPr lang="en-US" altLang="zh-CN" sz="1400"/>
          </a:p>
          <a:p>
            <a:pPr indent="457200" fontAlgn="auto">
              <a:lnSpc>
                <a:spcPct val="150000"/>
              </a:lnSpc>
            </a:pPr>
            <a:r>
              <a:rPr lang="en-US" altLang="zh-CN" sz="1400"/>
              <a:t>advantage:</a:t>
            </a:r>
            <a:endParaRPr lang="en-US" altLang="zh-CN" sz="1400"/>
          </a:p>
          <a:p>
            <a:pPr indent="457200" fontAlgn="auto">
              <a:lnSpc>
                <a:spcPct val="150000"/>
              </a:lnSpc>
            </a:pPr>
            <a:r>
              <a:rPr lang="en-US" altLang="zh-CN" sz="1400"/>
              <a:t>Only the model of the AFLink module needs to be trained, and all other models can be found on GitHub to achieve good performance.</a:t>
            </a:r>
            <a:endParaRPr lang="en-US" altLang="zh-CN" sz="1400"/>
          </a:p>
          <a:p>
            <a:pPr indent="457200" fontAlgn="auto">
              <a:lnSpc>
                <a:spcPct val="150000"/>
              </a:lnSpc>
            </a:pPr>
            <a:r>
              <a:rPr lang="en-US" altLang="zh-CN" sz="1400"/>
              <a:t>Disadvantages:</a:t>
            </a:r>
            <a:endParaRPr lang="en-US" altLang="zh-CN" sz="1400"/>
          </a:p>
          <a:p>
            <a:pPr indent="457200" fontAlgn="auto">
              <a:lnSpc>
                <a:spcPct val="150000"/>
              </a:lnSpc>
            </a:pPr>
            <a:r>
              <a:rPr lang="en-US" altLang="zh-CN" sz="1400"/>
              <a:t>Due to the lack of football detection in the analysis of multi-target tracking systems, training will be conducted in the semi-finals, and the football detection model will also be embedded into the multi-target tracking system.</a:t>
            </a:r>
            <a:endParaRPr lang="en-US" altLang="zh-CN" sz="14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灯片编号占位符 4"/>
          <p:cNvSpPr>
            <a:spLocks noGrp="1"/>
          </p:cNvSpPr>
          <p:nvPr>
            <p:ph type="sldNum" sz="quarter" idx="12"/>
          </p:nvPr>
        </p:nvSpPr>
        <p:spPr>
          <a:xfrm>
            <a:off x="9162954" y="6498037"/>
            <a:ext cx="2844800" cy="365125"/>
          </a:xfrm>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矩形​​ 9"/>
          <p:cNvSpPr/>
          <p:nvPr/>
        </p:nvSpPr>
        <p:spPr>
          <a:xfrm>
            <a:off x="2336697" y="2798944"/>
            <a:ext cx="6844017" cy="1206120"/>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TextBox 132"/>
          <p:cNvSpPr txBox="1"/>
          <p:nvPr/>
        </p:nvSpPr>
        <p:spPr>
          <a:xfrm>
            <a:off x="2336696" y="3028895"/>
            <a:ext cx="6844017" cy="982345"/>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the semi-finals plan</a:t>
            </a:r>
            <a:endParaRPr kumimoji="1" lang="en-US" altLang="zh-CN"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1218565" rtl="0" eaLnBrk="1" fontAlgn="auto" latinLnBrk="0" hangingPunct="1">
              <a:lnSpc>
                <a:spcPct val="100000"/>
              </a:lnSpc>
              <a:spcBef>
                <a:spcPts val="0"/>
              </a:spcBef>
              <a:spcAft>
                <a:spcPts val="0"/>
              </a:spcAft>
              <a:buClrTx/>
              <a:buSzTx/>
              <a:buFontTx/>
              <a:buNone/>
              <a:defRPr/>
            </a:pPr>
            <a:endParaRPr kumimoji="1" lang="zh-CN" altLang="en-US" sz="2800" b="1" dirty="0" smtClean="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8" name="TextBox 17"/>
          <p:cNvSpPr txBox="1">
            <a:spLocks noChangeArrowheads="1"/>
          </p:cNvSpPr>
          <p:nvPr/>
        </p:nvSpPr>
        <p:spPr bwMode="auto">
          <a:xfrm>
            <a:off x="1473264" y="269252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5400" b="0" i="0" u="none" strike="noStrike" kern="120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3" name="灯片编号占位符 35"/>
          <p:cNvSpPr txBox="1"/>
          <p:nvPr/>
        </p:nvSpPr>
        <p:spPr>
          <a:xfrm>
            <a:off x="9328205" y="6400237"/>
            <a:ext cx="2844800" cy="365125"/>
          </a:xfrm>
          <a:prstGeom prst="rect">
            <a:avLst/>
          </a:prstGeom>
        </p:spPr>
        <p:txBody>
          <a:bodyPr vert="horz" lIns="91431" tIns="45716" rIns="91431" bIns="45716" rtlCol="0" anchor="ctr"/>
          <a:lstStyle>
            <a:defPPr>
              <a:defRPr lang="en-US"/>
            </a:defPPr>
            <a:lvl1pPr marL="0" algn="r" defTabSz="1218565" rtl="0" eaLnBrk="1" latinLnBrk="0" hangingPunct="1">
              <a:defRPr sz="1600" kern="1200">
                <a:solidFill>
                  <a:schemeClr val="tx1">
                    <a:tint val="75000"/>
                  </a:schemeClr>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fld id="{672F1098-4237-41BC-960F-A352F6B7DAAF}" type="slidenum">
              <a:rPr lang="en-US" smtClean="0"/>
            </a:fld>
            <a:endParaRPr lang="en-US" dirty="0"/>
          </a:p>
        </p:txBody>
      </p:sp>
      <p:sp>
        <p:nvSpPr>
          <p:cNvPr id="16" name="任意多边形 11"/>
          <p:cNvSpPr/>
          <p:nvPr/>
        </p:nvSpPr>
        <p:spPr>
          <a:xfrm>
            <a:off x="5192" y="6669360"/>
            <a:ext cx="12192000" cy="188640"/>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7" name="平行四边形 16"/>
          <p:cNvSpPr/>
          <p:nvPr/>
        </p:nvSpPr>
        <p:spPr>
          <a:xfrm>
            <a:off x="5541836" y="6669360"/>
            <a:ext cx="1108327" cy="18864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9" name="平行四边形 12"/>
          <p:cNvSpPr/>
          <p:nvPr/>
        </p:nvSpPr>
        <p:spPr>
          <a:xfrm>
            <a:off x="1325581" y="332656"/>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平行四边形 13"/>
          <p:cNvSpPr/>
          <p:nvPr/>
        </p:nvSpPr>
        <p:spPr>
          <a:xfrm>
            <a:off x="195582" y="332656"/>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618" y="89201"/>
            <a:ext cx="4752528" cy="982345"/>
          </a:xfrm>
          <a:prstGeom prst="rect">
            <a:avLst/>
          </a:prstGeom>
          <a:noFill/>
        </p:spPr>
        <p:txBody>
          <a:bodyPr wrap="square" lIns="121908" tIns="60955" rIns="121908" bIns="60955" rtlCol="0">
            <a:spAutoFit/>
          </a:bodyPr>
          <a:lstStyle/>
          <a:p>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the semi-finals plan</a:t>
            </a:r>
            <a:endParaRPr lang="zh-CN" altLang="en-US" sz="2800" dirty="0" smtClean="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 name="文本框 2"/>
          <p:cNvSpPr txBox="1"/>
          <p:nvPr/>
        </p:nvSpPr>
        <p:spPr>
          <a:xfrm>
            <a:off x="1415415" y="1340485"/>
            <a:ext cx="4845685" cy="3415030"/>
          </a:xfrm>
          <a:prstGeom prst="rect">
            <a:avLst/>
          </a:prstGeom>
          <a:noFill/>
        </p:spPr>
        <p:txBody>
          <a:bodyPr wrap="square" rtlCol="0">
            <a:spAutoFit/>
          </a:bodyPr>
          <a:p>
            <a:r>
              <a:rPr lang="en-US" altLang="zh-CN"/>
              <a:t>Dataset analysis:</a:t>
            </a:r>
            <a:endParaRPr lang="en-US" altLang="zh-CN"/>
          </a:p>
          <a:p>
            <a:pPr indent="0" fontAlgn="auto">
              <a:lnSpc>
                <a:spcPct val="150000"/>
              </a:lnSpc>
            </a:pPr>
            <a:r>
              <a:rPr lang="en-US" altLang="zh-CN" sz="1600"/>
              <a:t>Under images are all the image folders, each folder storing images of the same player at different times. It is worth noting that not every image can clearly show the jersey number</a:t>
            </a:r>
            <a:endParaRPr lang="en-US" altLang="zh-CN" sz="1600"/>
          </a:p>
          <a:p>
            <a:pPr indent="0" fontAlgn="auto">
              <a:lnSpc>
                <a:spcPct val="150000"/>
              </a:lnSpc>
            </a:pPr>
            <a:r>
              <a:rPr lang="en-US" altLang="zh-CN" sz="1600"/>
              <a:t>Train_gt.json stores labels in the form of a dictionary, assigning a unique jersey number to each folder. If all the images in a folder cannot see the jersey number clearly, it will be labeled as -1</a:t>
            </a:r>
            <a:endParaRPr lang="en-US" altLang="zh-CN" sz="1600"/>
          </a:p>
        </p:txBody>
      </p:sp>
      <p:sp>
        <p:nvSpPr>
          <p:cNvPr id="4" name="文本框 3"/>
          <p:cNvSpPr txBox="1"/>
          <p:nvPr/>
        </p:nvSpPr>
        <p:spPr>
          <a:xfrm>
            <a:off x="1384300" y="4657090"/>
            <a:ext cx="8929370" cy="1430020"/>
          </a:xfrm>
          <a:prstGeom prst="rect">
            <a:avLst/>
          </a:prstGeom>
          <a:noFill/>
        </p:spPr>
        <p:txBody>
          <a:bodyPr wrap="square" rtlCol="0">
            <a:spAutoFit/>
          </a:bodyPr>
          <a:p>
            <a:r>
              <a:rPr lang="en-US" altLang="zh-CN"/>
              <a:t>Task analysis:</a:t>
            </a:r>
            <a:endParaRPr lang="en-US" altLang="zh-CN"/>
          </a:p>
          <a:p>
            <a:pPr indent="457200" fontAlgn="auto">
              <a:lnSpc>
                <a:spcPct val="150000"/>
              </a:lnSpc>
            </a:pPr>
            <a:r>
              <a:rPr lang="en-US" altLang="zh-CN" sz="1400"/>
              <a:t>In the preliminary round, our task was to track the players in the video and successfully box the targets. The semi-final task is a continuation of the preliminary round task, which is to identify the jersey numbers of the selected players and confirm their identities Belonging to OCR tasks.</a:t>
            </a:r>
            <a:endParaRPr lang="en-US" altLang="zh-CN" sz="1400"/>
          </a:p>
        </p:txBody>
      </p:sp>
      <p:sp>
        <p:nvSpPr>
          <p:cNvPr id="5" name="文本框 4"/>
          <p:cNvSpPr txBox="1"/>
          <p:nvPr/>
        </p:nvSpPr>
        <p:spPr>
          <a:xfrm>
            <a:off x="1343660" y="6092825"/>
            <a:ext cx="8404225" cy="460375"/>
          </a:xfrm>
          <a:prstGeom prst="rect">
            <a:avLst/>
          </a:prstGeom>
        </p:spPr>
        <p:txBody>
          <a:bodyPr wrap="square">
            <a:spAutoFit/>
          </a:bodyPr>
          <a:p>
            <a:pPr marL="0" algn="l">
              <a:buClrTx/>
              <a:buSzTx/>
              <a:buFontTx/>
            </a:pPr>
            <a:r>
              <a:rPr lang="en-US" altLang="zh-CN" sz="2400" b="0" i="0"/>
              <a:t>Dataset:https://aistudio.baidu.com/datasetdetail/291145 </a:t>
            </a:r>
            <a:endParaRPr lang="en-US" altLang="zh-CN" sz="2400" b="0" i="0"/>
          </a:p>
        </p:txBody>
      </p:sp>
      <p:pic>
        <p:nvPicPr>
          <p:cNvPr id="11" name="图片 10"/>
          <p:cNvPicPr>
            <a:picLocks noChangeAspect="1"/>
          </p:cNvPicPr>
          <p:nvPr/>
        </p:nvPicPr>
        <p:blipFill>
          <a:blip r:embed="rId1"/>
          <a:stretch>
            <a:fillRect/>
          </a:stretch>
        </p:blipFill>
        <p:spPr>
          <a:xfrm>
            <a:off x="6456045" y="1924050"/>
            <a:ext cx="4277995" cy="228219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618" y="89201"/>
            <a:ext cx="4752528" cy="982345"/>
          </a:xfrm>
          <a:prstGeom prst="rect">
            <a:avLst/>
          </a:prstGeom>
          <a:noFill/>
        </p:spPr>
        <p:txBody>
          <a:bodyPr wrap="square" lIns="121908" tIns="60955" rIns="121908" bIns="60955" rtlCol="0">
            <a:spAutoFit/>
          </a:bodyPr>
          <a:lstStyle/>
          <a:p>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the semi-finals plan</a:t>
            </a:r>
            <a:endParaRPr lang="zh-CN" altLang="en-US" sz="2800" dirty="0" smtClean="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5" name="文本框 4"/>
          <p:cNvSpPr txBox="1"/>
          <p:nvPr/>
        </p:nvSpPr>
        <p:spPr>
          <a:xfrm>
            <a:off x="1343660" y="6041390"/>
            <a:ext cx="9247505" cy="460375"/>
          </a:xfrm>
          <a:prstGeom prst="rect">
            <a:avLst/>
          </a:prstGeom>
        </p:spPr>
        <p:txBody>
          <a:bodyPr wrap="square">
            <a:spAutoFit/>
          </a:bodyPr>
          <a:p>
            <a:pPr marL="0" algn="l">
              <a:buClrTx/>
              <a:buSzTx/>
              <a:buFontTx/>
            </a:pPr>
            <a:r>
              <a:rPr lang="en-US" altLang="zh-CN" sz="2400" b="0" i="0"/>
              <a:t>https://github.com/Rohitkushwaha79/Soccernet-Jersey-Number-OCR </a:t>
            </a:r>
            <a:endParaRPr lang="en-US" altLang="zh-CN" sz="2400" b="0" i="0"/>
          </a:p>
        </p:txBody>
      </p:sp>
      <p:sp>
        <p:nvSpPr>
          <p:cNvPr id="2" name="文本框 1"/>
          <p:cNvSpPr txBox="1"/>
          <p:nvPr/>
        </p:nvSpPr>
        <p:spPr>
          <a:xfrm>
            <a:off x="1343660" y="1118235"/>
            <a:ext cx="8990330" cy="1198880"/>
          </a:xfrm>
          <a:prstGeom prst="rect">
            <a:avLst/>
          </a:prstGeom>
          <a:noFill/>
        </p:spPr>
        <p:txBody>
          <a:bodyPr wrap="square" rtlCol="0">
            <a:spAutoFit/>
          </a:bodyPr>
          <a:p>
            <a:r>
              <a:rPr lang="en-US" altLang="zh-CN" sz="1800">
                <a:solidFill>
                  <a:schemeClr val="tx1"/>
                </a:solidFill>
                <a:latin typeface="宋体" panose="02010600030101010101" pitchFamily="2" charset="-122"/>
                <a:ea typeface="宋体" panose="02010600030101010101" pitchFamily="2" charset="-122"/>
                <a:sym typeface="+mn-ea"/>
              </a:rPr>
              <a:t>The plan adopts a constantly evolving approach, starting from CnOcr -&gt;CnOcr -&gt;PaddleOCR -&gt;Soccernet Jessey Number OCR. The performance of the jersey number recognition model on the Soccernet Jessey Number OCR was ultimately achieved on the test set</a:t>
            </a:r>
            <a:r>
              <a:rPr lang="en-US" altLang="zh-CN" sz="1800">
                <a:solidFill>
                  <a:srgbClr val="FF0000"/>
                </a:solidFill>
                <a:latin typeface="宋体" panose="02010600030101010101" pitchFamily="2" charset="-122"/>
                <a:ea typeface="宋体" panose="02010600030101010101" pitchFamily="2" charset="-122"/>
                <a:sym typeface="+mn-ea"/>
              </a:rPr>
              <a:t> 0.81748</a:t>
            </a:r>
            <a:r>
              <a:rPr lang="zh-CN" altLang="en-US" sz="1800">
                <a:sym typeface="+mn-ea"/>
              </a:rPr>
              <a:t>。</a:t>
            </a:r>
            <a:endParaRPr lang="zh-CN" altLang="en-US" sz="1800">
              <a:sym typeface="+mn-ea"/>
            </a:endParaRPr>
          </a:p>
        </p:txBody>
      </p:sp>
      <p:graphicFrame>
        <p:nvGraphicFramePr>
          <p:cNvPr id="7" name="表格 6"/>
          <p:cNvGraphicFramePr/>
          <p:nvPr>
            <p:custDataLst>
              <p:tags r:id="rId1"/>
            </p:custDataLst>
          </p:nvPr>
        </p:nvGraphicFramePr>
        <p:xfrm>
          <a:off x="1944370" y="2548255"/>
          <a:ext cx="8171180" cy="3265170"/>
        </p:xfrm>
        <a:graphic>
          <a:graphicData uri="http://schemas.openxmlformats.org/drawingml/2006/table">
            <a:tbl>
              <a:tblPr firstRow="1" bandRow="1">
                <a:tableStyleId>{5C22544A-7EE6-4342-B048-85BDC9FD1C3A}</a:tableStyleId>
              </a:tblPr>
              <a:tblGrid>
                <a:gridCol w="2042795"/>
                <a:gridCol w="2042795"/>
                <a:gridCol w="2042795"/>
                <a:gridCol w="2042795"/>
              </a:tblGrid>
              <a:tr h="460375">
                <a:tc>
                  <a:txBody>
                    <a:bodyPr/>
                    <a:p>
                      <a:pPr>
                        <a:buNone/>
                      </a:pPr>
                      <a:r>
                        <a:rPr lang="en-US" altLang="zh-CN"/>
                        <a:t>model</a:t>
                      </a:r>
                      <a:endParaRPr lang="en-US" altLang="zh-CN"/>
                    </a:p>
                  </a:txBody>
                  <a:tcPr/>
                </a:tc>
                <a:tc>
                  <a:txBody>
                    <a:bodyPr/>
                    <a:p>
                      <a:r>
                        <a:rPr lang="zh-CN" altLang="en-US" sz="1800" i="0"/>
                        <a:t>score</a:t>
                      </a:r>
                      <a:endParaRPr lang="en-US" altLang="zh-CN" sz="1100" b="0" i="0">
                        <a:latin typeface="Monospaced Number"/>
                        <a:ea typeface="Monospaced Number"/>
                      </a:endParaRPr>
                    </a:p>
                  </a:txBody>
                  <a:tcPr marL="238442" marR="238442" marT="0" marB="0" anchor="ctr" anchorCtr="0"/>
                </a:tc>
                <a:tc>
                  <a:txBody>
                    <a:bodyPr/>
                    <a:p>
                      <a:r>
                        <a:rPr lang="zh-CN" altLang="en-US" sz="1800" i="0">
                          <a:latin typeface="+mn-ea"/>
                        </a:rPr>
                        <a:t>score</a:t>
                      </a:r>
                      <a:r>
                        <a:rPr lang="en-US" altLang="zh-CN" sz="1800" i="0">
                          <a:latin typeface="+mn-ea"/>
                        </a:rPr>
                        <a:t>_neg</a:t>
                      </a:r>
                      <a:endParaRPr lang="en-US" altLang="zh-CN" sz="1800" b="0" i="0">
                        <a:latin typeface="+mn-ea"/>
                      </a:endParaRPr>
                    </a:p>
                  </a:txBody>
                  <a:tcPr marL="238442" marR="238442" marT="0" marB="0" anchor="ctr" anchorCtr="0"/>
                </a:tc>
                <a:tc>
                  <a:txBody>
                    <a:bodyPr/>
                    <a:p>
                      <a:r>
                        <a:rPr lang="zh-CN" altLang="en-US" sz="1800" i="0"/>
                        <a:t>score</a:t>
                      </a:r>
                      <a:r>
                        <a:rPr lang="en-US" altLang="zh-CN" sz="1800" i="0"/>
                        <a:t>_pos</a:t>
                      </a:r>
                      <a:endParaRPr lang="en-US" altLang="zh-CN" sz="1800" b="0" i="0">
                        <a:latin typeface="Monospaced Number"/>
                        <a:ea typeface="Monospaced Number"/>
                      </a:endParaRPr>
                    </a:p>
                  </a:txBody>
                  <a:tcPr marL="238442" marR="238442" marT="0" marB="0" anchor="ctr" anchorCtr="0"/>
                </a:tc>
              </a:tr>
              <a:tr h="267335">
                <a:tc>
                  <a:txBody>
                    <a:bodyPr/>
                    <a:p>
                      <a:pPr algn="ctr">
                        <a:buClrTx/>
                        <a:buSzTx/>
                        <a:buFontTx/>
                        <a:buNone/>
                      </a:pPr>
                      <a:r>
                        <a:rPr lang="en-US" altLang="zh-CN" sz="1100" b="1">
                          <a:latin typeface="宋体" panose="02010600030101010101" pitchFamily="2" charset="-122"/>
                          <a:ea typeface="宋体" panose="02010600030101010101" pitchFamily="2" charset="-122"/>
                        </a:rPr>
                        <a:t>All for-1</a:t>
                      </a:r>
                      <a:endParaRPr lang="en-US" altLang="zh-CN" sz="1100" b="1">
                        <a:latin typeface="宋体" panose="02010600030101010101" pitchFamily="2" charset="-122"/>
                        <a:ea typeface="宋体" panose="02010600030101010101" pitchFamily="2" charset="-122"/>
                      </a:endParaRPr>
                    </a:p>
                  </a:txBody>
                  <a:tcPr/>
                </a:tc>
                <a:tc>
                  <a:txBody>
                    <a:bodyPr/>
                    <a:p>
                      <a:pPr algn="ctr"/>
                      <a:r>
                        <a:rPr lang="en-US" altLang="zh-CN" sz="1100" b="0" i="0">
                          <a:latin typeface="宋体" panose="02010600030101010101" pitchFamily="2" charset="-122"/>
                          <a:ea typeface="宋体" panose="02010600030101010101" pitchFamily="2" charset="-122"/>
                        </a:rPr>
                        <a:t>0.10306</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r>
                        <a:rPr lang="en-US" altLang="zh-CN" sz="1100" b="0" i="0">
                          <a:latin typeface="宋体" panose="02010600030101010101" pitchFamily="2" charset="-122"/>
                          <a:ea typeface="宋体" panose="02010600030101010101" pitchFamily="2" charset="-122"/>
                        </a:rPr>
                        <a:t>0.34352</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r>
                        <a:rPr lang="en-US" altLang="zh-CN" sz="1100" b="0" i="0">
                          <a:latin typeface="宋体" panose="02010600030101010101" pitchFamily="2" charset="-122"/>
                          <a:ea typeface="宋体" panose="02010600030101010101" pitchFamily="2" charset="-122"/>
                        </a:rPr>
                        <a:t>0</a:t>
                      </a:r>
                      <a:endParaRPr lang="en-US" altLang="zh-CN" sz="1100" b="0" i="0">
                        <a:latin typeface="宋体" panose="02010600030101010101" pitchFamily="2" charset="-122"/>
                        <a:ea typeface="宋体" panose="02010600030101010101" pitchFamily="2" charset="-122"/>
                      </a:endParaRPr>
                    </a:p>
                  </a:txBody>
                  <a:tcPr anchor="ctr" anchorCtr="0"/>
                </a:tc>
              </a:tr>
              <a:tr h="267335">
                <a:tc>
                  <a:txBody>
                    <a:bodyPr/>
                    <a:p>
                      <a:pPr algn="ctr">
                        <a:buClrTx/>
                        <a:buSzTx/>
                        <a:buFontTx/>
                        <a:buNone/>
                      </a:pPr>
                      <a:r>
                        <a:rPr lang="en-US" altLang="zh-CN" sz="1100" b="1">
                          <a:latin typeface="宋体" panose="02010600030101010101" pitchFamily="2" charset="-122"/>
                          <a:ea typeface="宋体" panose="02010600030101010101" pitchFamily="2" charset="-122"/>
                        </a:rPr>
                        <a:t>easyocr</a:t>
                      </a:r>
                      <a:endParaRPr lang="en-US" altLang="zh-CN" sz="1100" b="1">
                        <a:latin typeface="宋体" panose="02010600030101010101" pitchFamily="2" charset="-122"/>
                        <a:ea typeface="宋体" panose="02010600030101010101" pitchFamily="2" charset="-122"/>
                      </a:endParaRPr>
                    </a:p>
                  </a:txBody>
                  <a:tcPr/>
                </a:tc>
                <a:tc>
                  <a:txBody>
                    <a:bodyPr/>
                    <a:p>
                      <a:pPr algn="ctr">
                        <a:buClrTx/>
                        <a:buSzTx/>
                        <a:buFontTx/>
                      </a:pPr>
                      <a:r>
                        <a:rPr lang="en-US" altLang="zh-CN" sz="1100" b="0" i="0">
                          <a:latin typeface="宋体" panose="02010600030101010101" pitchFamily="2" charset="-122"/>
                          <a:ea typeface="宋体" panose="02010600030101010101" pitchFamily="2" charset="-122"/>
                        </a:rPr>
                        <a:t>0.26888</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buClrTx/>
                        <a:buSzTx/>
                        <a:buFontTx/>
                      </a:pPr>
                      <a:r>
                        <a:rPr lang="en-US" altLang="zh-CN" sz="1100" b="0" i="0">
                          <a:latin typeface="宋体" panose="02010600030101010101" pitchFamily="2" charset="-122"/>
                          <a:ea typeface="宋体" panose="02010600030101010101" pitchFamily="2" charset="-122"/>
                        </a:rPr>
                        <a:t>0.45252</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buClrTx/>
                        <a:buSzTx/>
                        <a:buFontTx/>
                      </a:pPr>
                      <a:r>
                        <a:rPr lang="en-US" altLang="zh-CN" sz="1100" b="0" i="0">
                          <a:latin typeface="宋体" panose="02010600030101010101" pitchFamily="2" charset="-122"/>
                          <a:ea typeface="宋体" panose="02010600030101010101" pitchFamily="2" charset="-122"/>
                        </a:rPr>
                        <a:t>0.19018</a:t>
                      </a:r>
                      <a:endParaRPr lang="en-US" altLang="zh-CN" sz="1100" b="0" i="0">
                        <a:latin typeface="宋体" panose="02010600030101010101" pitchFamily="2" charset="-122"/>
                        <a:ea typeface="宋体" panose="02010600030101010101" pitchFamily="2" charset="-122"/>
                      </a:endParaRPr>
                    </a:p>
                  </a:txBody>
                  <a:tcPr anchor="ctr" anchorCtr="0"/>
                </a:tc>
              </a:tr>
              <a:tr h="267335">
                <a:tc>
                  <a:txBody>
                    <a:bodyPr/>
                    <a:p>
                      <a:pPr algn="ctr">
                        <a:buClrTx/>
                        <a:buSzTx/>
                        <a:buFontTx/>
                        <a:buNone/>
                      </a:pPr>
                      <a:r>
                        <a:rPr lang="en-US" altLang="zh-CN" sz="1100" b="1">
                          <a:latin typeface="宋体" panose="02010600030101010101" pitchFamily="2" charset="-122"/>
                          <a:ea typeface="宋体" panose="02010600030101010101" pitchFamily="2" charset="-122"/>
                        </a:rPr>
                        <a:t>CnOcr</a:t>
                      </a:r>
                      <a:endParaRPr lang="en-US" altLang="zh-CN" sz="1100" b="1">
                        <a:latin typeface="宋体" panose="02010600030101010101" pitchFamily="2" charset="-122"/>
                        <a:ea typeface="宋体" panose="02010600030101010101" pitchFamily="2" charset="-122"/>
                      </a:endParaRPr>
                    </a:p>
                  </a:txBody>
                  <a:tcPr/>
                </a:tc>
                <a:tc>
                  <a:txBody>
                    <a:bodyPr/>
                    <a:p>
                      <a:pPr algn="ctr"/>
                      <a:r>
                        <a:rPr lang="en-US" altLang="zh-CN" sz="1100" b="0" i="0">
                          <a:latin typeface="宋体" panose="02010600030101010101" pitchFamily="2" charset="-122"/>
                          <a:ea typeface="宋体" panose="02010600030101010101" pitchFamily="2" charset="-122"/>
                        </a:rPr>
                        <a:t>0.58959</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r>
                        <a:rPr lang="en-US" altLang="zh-CN" sz="1100" b="0" i="0">
                          <a:latin typeface="宋体" panose="02010600030101010101" pitchFamily="2" charset="-122"/>
                          <a:ea typeface="宋体" panose="02010600030101010101" pitchFamily="2" charset="-122"/>
                        </a:rPr>
                        <a:t>0.56647</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r>
                        <a:rPr lang="en-US" altLang="zh-CN" sz="1100" b="0" i="0">
                          <a:latin typeface="宋体" panose="02010600030101010101" pitchFamily="2" charset="-122"/>
                          <a:ea typeface="宋体" panose="02010600030101010101" pitchFamily="2" charset="-122"/>
                        </a:rPr>
                        <a:t>0.5995</a:t>
                      </a:r>
                      <a:endParaRPr lang="en-US" altLang="zh-CN" sz="1100" b="0" i="0">
                        <a:latin typeface="宋体" panose="02010600030101010101" pitchFamily="2" charset="-122"/>
                        <a:ea typeface="宋体" panose="02010600030101010101" pitchFamily="2" charset="-122"/>
                      </a:endParaRPr>
                    </a:p>
                  </a:txBody>
                  <a:tcPr anchor="ctr" anchorCtr="0"/>
                </a:tc>
              </a:tr>
              <a:tr h="469265">
                <a:tc>
                  <a:txBody>
                    <a:bodyPr/>
                    <a:p>
                      <a:pPr algn="ctr">
                        <a:buClrTx/>
                        <a:buSzTx/>
                        <a:buFontTx/>
                        <a:buNone/>
                      </a:pPr>
                      <a:r>
                        <a:rPr lang="en-US" altLang="zh-CN" sz="1100" b="1">
                          <a:latin typeface="宋体" panose="02010600030101010101" pitchFamily="2" charset="-122"/>
                          <a:ea typeface="宋体" panose="02010600030101010101" pitchFamily="2" charset="-122"/>
                        </a:rPr>
                        <a:t>PaddleOCR（Default configuration）</a:t>
                      </a:r>
                      <a:endParaRPr lang="en-US" altLang="zh-CN" sz="1100" b="1">
                        <a:latin typeface="宋体" panose="02010600030101010101" pitchFamily="2" charset="-122"/>
                        <a:ea typeface="宋体" panose="02010600030101010101" pitchFamily="2" charset="-122"/>
                      </a:endParaRPr>
                    </a:p>
                  </a:txBody>
                  <a:tcPr/>
                </a:tc>
                <a:tc>
                  <a:txBody>
                    <a:bodyPr/>
                    <a:p>
                      <a:pPr algn="ctr">
                        <a:buClrTx/>
                        <a:buSzTx/>
                        <a:buFontTx/>
                      </a:pPr>
                      <a:r>
                        <a:rPr lang="en-US" altLang="zh-CN" sz="1100" b="0" i="0">
                          <a:latin typeface="宋体" panose="02010600030101010101" pitchFamily="2" charset="-122"/>
                          <a:ea typeface="宋体" panose="02010600030101010101" pitchFamily="2" charset="-122"/>
                        </a:rPr>
                        <a:t>0.47593</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buClrTx/>
                        <a:buSzTx/>
                        <a:buFontTx/>
                      </a:pPr>
                      <a:r>
                        <a:rPr lang="en-US" altLang="zh-CN" sz="1100" b="0" i="0">
                          <a:latin typeface="宋体" panose="02010600030101010101" pitchFamily="2" charset="-122"/>
                          <a:ea typeface="宋体" panose="02010600030101010101" pitchFamily="2" charset="-122"/>
                        </a:rPr>
                        <a:t>0.60198</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buClrTx/>
                        <a:buSzTx/>
                        <a:buFontTx/>
                      </a:pPr>
                      <a:r>
                        <a:rPr lang="en-US" altLang="zh-CN" sz="1100" b="0" i="0">
                          <a:latin typeface="宋体" panose="02010600030101010101" pitchFamily="2" charset="-122"/>
                          <a:ea typeface="宋体" panose="02010600030101010101" pitchFamily="2" charset="-122"/>
                        </a:rPr>
                        <a:t>0.42191</a:t>
                      </a:r>
                      <a:endParaRPr lang="en-US" altLang="zh-CN" sz="1100" b="0" i="0">
                        <a:latin typeface="宋体" panose="02010600030101010101" pitchFamily="2" charset="-122"/>
                        <a:ea typeface="宋体" panose="02010600030101010101" pitchFamily="2" charset="-122"/>
                      </a:endParaRPr>
                    </a:p>
                  </a:txBody>
                  <a:tcPr anchor="ctr" anchorCtr="0"/>
                </a:tc>
              </a:tr>
              <a:tr h="467995">
                <a:tc>
                  <a:txBody>
                    <a:bodyPr/>
                    <a:p>
                      <a:pPr algn="ctr">
                        <a:buClrTx/>
                        <a:buSzTx/>
                        <a:buFontTx/>
                        <a:buNone/>
                      </a:pPr>
                      <a:r>
                        <a:rPr lang="en-US" altLang="zh-CN" sz="1100" b="1">
                          <a:latin typeface="宋体" panose="02010600030101010101" pitchFamily="2" charset="-122"/>
                          <a:ea typeface="宋体" panose="02010600030101010101" pitchFamily="2" charset="-122"/>
                          <a:sym typeface="+mn-ea"/>
                        </a:rPr>
                        <a:t>easyocr+yolov8m-pose.pt</a:t>
                      </a:r>
                      <a:endParaRPr lang="en-US" altLang="zh-CN" sz="1100" b="1">
                        <a:latin typeface="宋体" panose="02010600030101010101" pitchFamily="2" charset="-122"/>
                        <a:ea typeface="宋体" panose="02010600030101010101" pitchFamily="2" charset="-122"/>
                        <a:sym typeface="+mn-ea"/>
                      </a:endParaRPr>
                    </a:p>
                  </a:txBody>
                  <a:tcPr/>
                </a:tc>
                <a:tc>
                  <a:txBody>
                    <a:bodyPr/>
                    <a:p>
                      <a:pPr algn="ctr">
                        <a:buClrTx/>
                        <a:buSzTx/>
                        <a:buFontTx/>
                      </a:pPr>
                      <a:r>
                        <a:rPr lang="en-US" altLang="zh-CN" sz="1100" b="0" i="0">
                          <a:latin typeface="宋体" panose="02010600030101010101" pitchFamily="2" charset="-122"/>
                          <a:ea typeface="宋体" panose="02010600030101010101" pitchFamily="2" charset="-122"/>
                        </a:rPr>
                        <a:t>0.56477</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buClrTx/>
                        <a:buSzTx/>
                        <a:buFontTx/>
                      </a:pPr>
                      <a:r>
                        <a:rPr lang="en-US" altLang="zh-CN" sz="1100" b="0" i="0">
                          <a:latin typeface="宋体" panose="02010600030101010101" pitchFamily="2" charset="-122"/>
                          <a:ea typeface="宋体" panose="02010600030101010101" pitchFamily="2" charset="-122"/>
                        </a:rPr>
                        <a:t>0.66887</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buClrTx/>
                        <a:buSzTx/>
                        <a:buFontTx/>
                      </a:pPr>
                      <a:r>
                        <a:rPr lang="en-US" altLang="zh-CN" sz="1100" b="0" i="0">
                          <a:latin typeface="宋体" panose="02010600030101010101" pitchFamily="2" charset="-122"/>
                          <a:ea typeface="宋体" panose="02010600030101010101" pitchFamily="2" charset="-122"/>
                        </a:rPr>
                        <a:t>0.52015</a:t>
                      </a:r>
                      <a:endParaRPr lang="en-US" altLang="zh-CN" sz="1100" b="0" i="0">
                        <a:latin typeface="宋体" panose="02010600030101010101" pitchFamily="2" charset="-122"/>
                        <a:ea typeface="宋体" panose="02010600030101010101" pitchFamily="2" charset="-122"/>
                      </a:endParaRPr>
                    </a:p>
                  </a:txBody>
                  <a:tcPr anchor="ctr" anchorCtr="0"/>
                </a:tc>
              </a:tr>
              <a:tr h="598170">
                <a:tc>
                  <a:txBody>
                    <a:bodyPr/>
                    <a:p>
                      <a:pPr algn="ctr">
                        <a:buClrTx/>
                        <a:buSzTx/>
                        <a:buFontTx/>
                        <a:buNone/>
                      </a:pPr>
                      <a:r>
                        <a:rPr lang="en-US" altLang="zh-CN" sz="1100" b="1">
                          <a:latin typeface="宋体" panose="02010600030101010101" pitchFamily="2" charset="-122"/>
                          <a:ea typeface="宋体" panose="02010600030101010101" pitchFamily="2" charset="-122"/>
                          <a:sym typeface="+mn-ea"/>
                        </a:rPr>
                        <a:t>Jersey-Number+yolov8m-pose.pt</a:t>
                      </a:r>
                      <a:endParaRPr lang="en-US" altLang="zh-CN" sz="1100" b="1">
                        <a:latin typeface="宋体" panose="02010600030101010101" pitchFamily="2" charset="-122"/>
                        <a:ea typeface="宋体" panose="02010600030101010101" pitchFamily="2" charset="-122"/>
                        <a:sym typeface="+mn-ea"/>
                      </a:endParaRPr>
                    </a:p>
                    <a:p>
                      <a:pPr algn="ctr">
                        <a:buClrTx/>
                        <a:buSzTx/>
                        <a:buFontTx/>
                        <a:buNone/>
                      </a:pPr>
                      <a:endParaRPr lang="en-US" altLang="zh-CN" sz="1100" b="1">
                        <a:latin typeface="宋体" panose="02010600030101010101" pitchFamily="2" charset="-122"/>
                        <a:ea typeface="宋体" panose="02010600030101010101" pitchFamily="2" charset="-122"/>
                        <a:sym typeface="+mn-ea"/>
                      </a:endParaRPr>
                    </a:p>
                  </a:txBody>
                  <a:tcPr/>
                </a:tc>
                <a:tc>
                  <a:txBody>
                    <a:bodyPr/>
                    <a:p>
                      <a:pPr algn="ctr">
                        <a:buClrTx/>
                        <a:buSzTx/>
                        <a:buFontTx/>
                      </a:pPr>
                      <a:r>
                        <a:rPr lang="en-US" altLang="zh-CN" sz="1100" b="0" i="0">
                          <a:latin typeface="宋体" panose="02010600030101010101" pitchFamily="2" charset="-122"/>
                          <a:ea typeface="宋体" panose="02010600030101010101" pitchFamily="2" charset="-122"/>
                        </a:rPr>
                        <a:t>0.81061</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buClrTx/>
                        <a:buSzTx/>
                        <a:buFontTx/>
                      </a:pPr>
                      <a:r>
                        <a:rPr lang="en-US" altLang="zh-CN" sz="1100" b="0" i="0">
                          <a:latin typeface="宋体" panose="02010600030101010101" pitchFamily="2" charset="-122"/>
                          <a:ea typeface="宋体" panose="02010600030101010101" pitchFamily="2" charset="-122"/>
                        </a:rPr>
                        <a:t>0.81833</a:t>
                      </a:r>
                      <a:endParaRPr lang="en-US" altLang="zh-CN" sz="1100" b="0" i="0">
                        <a:latin typeface="宋体" panose="02010600030101010101" pitchFamily="2" charset="-122"/>
                        <a:ea typeface="宋体" panose="02010600030101010101" pitchFamily="2" charset="-122"/>
                      </a:endParaRPr>
                    </a:p>
                  </a:txBody>
                  <a:tcPr anchor="ctr" anchorCtr="0"/>
                </a:tc>
                <a:tc>
                  <a:txBody>
                    <a:bodyPr/>
                    <a:p>
                      <a:pPr algn="ctr">
                        <a:buClrTx/>
                        <a:buSzTx/>
                        <a:buFontTx/>
                      </a:pPr>
                      <a:r>
                        <a:rPr lang="en-US" altLang="zh-CN" sz="1100" b="0" i="0">
                          <a:latin typeface="宋体" panose="02010600030101010101" pitchFamily="2" charset="-122"/>
                          <a:ea typeface="宋体" panose="02010600030101010101" pitchFamily="2" charset="-122"/>
                        </a:rPr>
                        <a:t>0.8073</a:t>
                      </a:r>
                      <a:endParaRPr lang="en-US" altLang="zh-CN" sz="1100" b="0" i="0">
                        <a:latin typeface="宋体" panose="02010600030101010101" pitchFamily="2" charset="-122"/>
                        <a:ea typeface="宋体" panose="02010600030101010101" pitchFamily="2" charset="-122"/>
                      </a:endParaRPr>
                    </a:p>
                  </a:txBody>
                  <a:tcPr anchor="ctr" anchorCtr="0"/>
                </a:tc>
              </a:tr>
              <a:tr h="467360">
                <a:tc>
                  <a:txBody>
                    <a:bodyPr/>
                    <a:p>
                      <a:pPr algn="ctr">
                        <a:buClrTx/>
                        <a:buSzTx/>
                        <a:buFontTx/>
                        <a:buNone/>
                      </a:pPr>
                      <a:r>
                        <a:rPr lang="en-US" altLang="zh-CN" sz="1100" b="1">
                          <a:latin typeface="宋体" panose="02010600030101010101" pitchFamily="2" charset="-122"/>
                          <a:ea typeface="宋体" panose="02010600030101010101" pitchFamily="2" charset="-122"/>
                          <a:sym typeface="+mn-ea"/>
                        </a:rPr>
                        <a:t>Jersey-Number+easy_ViTPose</a:t>
                      </a:r>
                      <a:endParaRPr lang="en-US" altLang="zh-CN" sz="1100" b="1">
                        <a:latin typeface="宋体" panose="02010600030101010101" pitchFamily="2" charset="-122"/>
                        <a:ea typeface="宋体" panose="02010600030101010101" pitchFamily="2" charset="-122"/>
                        <a:sym typeface="+mn-ea"/>
                      </a:endParaRPr>
                    </a:p>
                  </a:txBody>
                  <a:tcPr/>
                </a:tc>
                <a:tc>
                  <a:txBody>
                    <a:bodyPr/>
                    <a:p>
                      <a:pPr algn="ctr">
                        <a:buClrTx/>
                        <a:buSzTx/>
                        <a:buFontTx/>
                      </a:pPr>
                      <a:r>
                        <a:rPr lang="en-US" altLang="zh-CN" sz="1100" b="0" i="0">
                          <a:solidFill>
                            <a:srgbClr val="FF0000"/>
                          </a:solidFill>
                          <a:latin typeface="宋体" panose="02010600030101010101" pitchFamily="2" charset="-122"/>
                          <a:ea typeface="宋体" panose="02010600030101010101" pitchFamily="2" charset="-122"/>
                        </a:rPr>
                        <a:t>0.81748</a:t>
                      </a:r>
                      <a:endParaRPr lang="en-US" altLang="zh-CN" sz="1100" b="0" i="0">
                        <a:solidFill>
                          <a:srgbClr val="FF0000"/>
                        </a:solidFill>
                        <a:latin typeface="宋体" panose="02010600030101010101" pitchFamily="2" charset="-122"/>
                        <a:ea typeface="宋体" panose="02010600030101010101" pitchFamily="2" charset="-122"/>
                      </a:endParaRPr>
                    </a:p>
                  </a:txBody>
                  <a:tcPr anchor="ctr" anchorCtr="0"/>
                </a:tc>
                <a:tc>
                  <a:txBody>
                    <a:bodyPr/>
                    <a:p>
                      <a:pPr algn="ctr">
                        <a:buClrTx/>
                        <a:buSzTx/>
                        <a:buFontTx/>
                      </a:pPr>
                      <a:r>
                        <a:rPr lang="en-US" altLang="zh-CN" sz="1100" b="0" i="0">
                          <a:solidFill>
                            <a:srgbClr val="FF0000"/>
                          </a:solidFill>
                          <a:latin typeface="宋体" panose="02010600030101010101" pitchFamily="2" charset="-122"/>
                          <a:ea typeface="宋体" panose="02010600030101010101" pitchFamily="2" charset="-122"/>
                        </a:rPr>
                        <a:t>0.80595</a:t>
                      </a:r>
                      <a:endParaRPr lang="en-US" altLang="zh-CN" sz="1100" b="0" i="0">
                        <a:solidFill>
                          <a:srgbClr val="FF0000"/>
                        </a:solidFill>
                        <a:latin typeface="宋体" panose="02010600030101010101" pitchFamily="2" charset="-122"/>
                        <a:ea typeface="宋体" panose="02010600030101010101" pitchFamily="2" charset="-122"/>
                      </a:endParaRPr>
                    </a:p>
                  </a:txBody>
                  <a:tcPr anchor="ctr" anchorCtr="0"/>
                </a:tc>
                <a:tc>
                  <a:txBody>
                    <a:bodyPr/>
                    <a:p>
                      <a:pPr algn="ctr">
                        <a:buClrTx/>
                        <a:buSzTx/>
                        <a:buFontTx/>
                      </a:pPr>
                      <a:r>
                        <a:rPr lang="en-US" altLang="zh-CN" sz="1100" b="0" i="0">
                          <a:solidFill>
                            <a:srgbClr val="FF0000"/>
                          </a:solidFill>
                          <a:latin typeface="宋体" panose="02010600030101010101" pitchFamily="2" charset="-122"/>
                          <a:ea typeface="宋体" panose="02010600030101010101" pitchFamily="2" charset="-122"/>
                        </a:rPr>
                        <a:t>0.82242</a:t>
                      </a:r>
                      <a:endParaRPr lang="en-US" altLang="zh-CN" sz="1100" b="0" i="0">
                        <a:solidFill>
                          <a:srgbClr val="FF0000"/>
                        </a:solidFill>
                        <a:latin typeface="宋体" panose="02010600030101010101" pitchFamily="2" charset="-122"/>
                        <a:ea typeface="宋体" panose="02010600030101010101" pitchFamily="2" charset="-122"/>
                      </a:endParaRPr>
                    </a:p>
                  </a:txBody>
                  <a:tcPr anchor="ctr" anchorCtr="0"/>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618" y="89201"/>
            <a:ext cx="4752528" cy="982345"/>
          </a:xfrm>
          <a:prstGeom prst="rect">
            <a:avLst/>
          </a:prstGeom>
          <a:noFill/>
        </p:spPr>
        <p:txBody>
          <a:bodyPr wrap="square" lIns="121908" tIns="60955" rIns="121908" bIns="60955" rtlCol="0">
            <a:spAutoFit/>
          </a:bodyPr>
          <a:lstStyle/>
          <a:p>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the semi-finals plan</a:t>
            </a:r>
            <a:endParaRPr lang="zh-CN" altLang="en-US" sz="2800" dirty="0" smtClean="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5" name="文本框 4"/>
          <p:cNvSpPr txBox="1"/>
          <p:nvPr/>
        </p:nvSpPr>
        <p:spPr>
          <a:xfrm>
            <a:off x="580390" y="5516880"/>
            <a:ext cx="9247505" cy="1198880"/>
          </a:xfrm>
          <a:prstGeom prst="rect">
            <a:avLst/>
          </a:prstGeom>
        </p:spPr>
        <p:txBody>
          <a:bodyPr wrap="square">
            <a:spAutoFit/>
          </a:bodyPr>
          <a:p>
            <a:pPr marL="0" algn="l">
              <a:buClrTx/>
              <a:buSzTx/>
              <a:buFontTx/>
            </a:pPr>
            <a:r>
              <a:rPr lang="zh-CN" altLang="en-US" sz="1800">
                <a:latin typeface="Arial" panose="020B0604020202020204" pitchFamily="34" charset="0"/>
                <a:ea typeface="宋体" panose="02010600030101010101" pitchFamily="2" charset="-122"/>
                <a:sym typeface="+mn-ea"/>
              </a:rPr>
              <a:t>参考：</a:t>
            </a:r>
            <a:endParaRPr lang="zh-CN" altLang="en-US" sz="1800">
              <a:latin typeface="Arial" panose="020B0604020202020204" pitchFamily="34" charset="0"/>
              <a:ea typeface="宋体" panose="02010600030101010101" pitchFamily="2" charset="-122"/>
            </a:endParaRPr>
          </a:p>
          <a:p>
            <a:pPr marL="0" algn="l">
              <a:buClrTx/>
              <a:buSzTx/>
              <a:buFontTx/>
            </a:pPr>
            <a:r>
              <a:rPr lang="en-US" altLang="zh-CN" sz="1800" b="0" i="0"/>
              <a:t>https://github.com/Rohitkushwaha79/Soccernet-Jersey-Number-OCR</a:t>
            </a:r>
            <a:endParaRPr lang="en-US" altLang="zh-CN" sz="1800" b="0" i="0"/>
          </a:p>
          <a:p>
            <a:pPr marL="0" algn="l">
              <a:buClrTx/>
              <a:buSzTx/>
              <a:buFontTx/>
            </a:pPr>
            <a:r>
              <a:rPr lang="en-US" altLang="zh-CN" sz="1800" b="0" i="0"/>
              <a:t>https://github.com/JunkyByte/easy_ViTPose</a:t>
            </a:r>
            <a:endParaRPr lang="en-US" altLang="zh-CN" sz="1800" b="0" i="0"/>
          </a:p>
          <a:p>
            <a:pPr marL="0" algn="l">
              <a:buClrTx/>
              <a:buSzTx/>
              <a:buFontTx/>
            </a:pPr>
            <a:r>
              <a:rPr lang="en-US" altLang="zh-CN" sz="1800" b="0" i="0"/>
              <a:t>https://github.com/ultralytics/ultralytics </a:t>
            </a:r>
            <a:endParaRPr lang="en-US" altLang="zh-CN" sz="1800" b="0" i="0"/>
          </a:p>
        </p:txBody>
      </p:sp>
      <p:sp>
        <p:nvSpPr>
          <p:cNvPr id="2" name="文本框 1"/>
          <p:cNvSpPr txBox="1"/>
          <p:nvPr/>
        </p:nvSpPr>
        <p:spPr>
          <a:xfrm>
            <a:off x="839470" y="1124585"/>
            <a:ext cx="9478010" cy="829945"/>
          </a:xfrm>
          <a:prstGeom prst="rect">
            <a:avLst/>
          </a:prstGeom>
          <a:noFill/>
        </p:spPr>
        <p:txBody>
          <a:bodyPr wrap="square" rtlCol="0">
            <a:spAutoFit/>
          </a:bodyPr>
          <a:p>
            <a:r>
              <a:rPr lang="en-US" altLang="zh-CN">
                <a:sym typeface="+mn-ea"/>
              </a:rPr>
              <a:t>Jersey identification Soccernet-Jersey-Number-OCR scheme introduction</a:t>
            </a:r>
            <a:endParaRPr lang="en-US" altLang="zh-CN">
              <a:sym typeface="+mn-ea"/>
            </a:endParaRPr>
          </a:p>
          <a:p>
            <a:endParaRPr lang="zh-CN" altLang="en-US">
              <a:sym typeface="+mn-ea"/>
            </a:endParaRPr>
          </a:p>
        </p:txBody>
      </p:sp>
      <p:pic>
        <p:nvPicPr>
          <p:cNvPr id="22531" name="图片 4"/>
          <p:cNvPicPr>
            <a:picLocks noChangeAspect="1"/>
          </p:cNvPicPr>
          <p:nvPr/>
        </p:nvPicPr>
        <p:blipFill>
          <a:blip r:embed="rId1"/>
          <a:stretch>
            <a:fillRect/>
          </a:stretch>
        </p:blipFill>
        <p:spPr>
          <a:xfrm>
            <a:off x="580073" y="1906270"/>
            <a:ext cx="763587" cy="1649413"/>
          </a:xfrm>
          <a:prstGeom prst="rect">
            <a:avLst/>
          </a:prstGeom>
          <a:noFill/>
          <a:ln w="9525">
            <a:noFill/>
          </a:ln>
        </p:spPr>
      </p:pic>
      <p:pic>
        <p:nvPicPr>
          <p:cNvPr id="22532" name="图片 5"/>
          <p:cNvPicPr>
            <a:picLocks noChangeAspect="1"/>
          </p:cNvPicPr>
          <p:nvPr/>
        </p:nvPicPr>
        <p:blipFill>
          <a:blip r:embed="rId2"/>
          <a:stretch>
            <a:fillRect/>
          </a:stretch>
        </p:blipFill>
        <p:spPr>
          <a:xfrm>
            <a:off x="4931410" y="2348865"/>
            <a:ext cx="1544638" cy="782638"/>
          </a:xfrm>
          <a:prstGeom prst="rect">
            <a:avLst/>
          </a:prstGeom>
          <a:noFill/>
          <a:ln w="9525">
            <a:noFill/>
          </a:ln>
        </p:spPr>
      </p:pic>
      <p:sp>
        <p:nvSpPr>
          <p:cNvPr id="4" name="圆角矩形 3"/>
          <p:cNvSpPr/>
          <p:nvPr/>
        </p:nvSpPr>
        <p:spPr>
          <a:xfrm>
            <a:off x="2063115" y="2103755"/>
            <a:ext cx="2245360" cy="12439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 name="文本框 5"/>
          <p:cNvSpPr txBox="1"/>
          <p:nvPr/>
        </p:nvSpPr>
        <p:spPr>
          <a:xfrm>
            <a:off x="2279015" y="2247900"/>
            <a:ext cx="1969770" cy="977265"/>
          </a:xfrm>
          <a:prstGeom prst="rect">
            <a:avLst/>
          </a:prstGeom>
          <a:noFill/>
        </p:spPr>
        <p:txBody>
          <a:bodyPr wrap="square" rtlCol="0">
            <a:noAutofit/>
          </a:bodyPr>
          <a:p>
            <a:r>
              <a:rPr lang="en-US" altLang="zh-CN" sz="1800" b="1">
                <a:latin typeface="宋体" panose="02010600030101010101" pitchFamily="2" charset="-122"/>
                <a:ea typeface="宋体" panose="02010600030101010101" pitchFamily="2" charset="-122"/>
                <a:sym typeface="+mn-ea"/>
              </a:rPr>
              <a:t>Attitude recognition</a:t>
            </a:r>
            <a:endParaRPr lang="en-US" altLang="zh-CN" sz="1800" b="1">
              <a:latin typeface="宋体" panose="02010600030101010101" pitchFamily="2" charset="-122"/>
              <a:ea typeface="宋体" panose="02010600030101010101" pitchFamily="2" charset="-122"/>
              <a:sym typeface="+mn-ea"/>
            </a:endParaRPr>
          </a:p>
          <a:p>
            <a:r>
              <a:rPr lang="en-US" altLang="zh-CN" sz="1800" b="1">
                <a:latin typeface="宋体" panose="02010600030101010101" pitchFamily="2" charset="-122"/>
                <a:ea typeface="宋体" panose="02010600030101010101" pitchFamily="2" charset="-122"/>
                <a:sym typeface="+mn-ea"/>
              </a:rPr>
              <a:t>yolov8m-pose.pt</a:t>
            </a:r>
            <a:endParaRPr lang="en-US" altLang="zh-CN" sz="1800" b="1">
              <a:latin typeface="宋体" panose="02010600030101010101" pitchFamily="2" charset="-122"/>
              <a:ea typeface="宋体" panose="02010600030101010101" pitchFamily="2" charset="-122"/>
              <a:sym typeface="+mn-ea"/>
            </a:endParaRPr>
          </a:p>
          <a:p>
            <a:r>
              <a:rPr lang="en-US" altLang="zh-CN" sz="1800" b="1">
                <a:latin typeface="宋体" panose="02010600030101010101" pitchFamily="2" charset="-122"/>
                <a:ea typeface="宋体" panose="02010600030101010101" pitchFamily="2" charset="-122"/>
                <a:sym typeface="+mn-ea"/>
              </a:rPr>
              <a:t>easy_ViTPose</a:t>
            </a:r>
            <a:endParaRPr lang="zh-CN" altLang="en-US" sz="1800"/>
          </a:p>
          <a:p>
            <a:endParaRPr lang="zh-CN" altLang="en-US" sz="1800"/>
          </a:p>
        </p:txBody>
      </p:sp>
      <p:sp>
        <p:nvSpPr>
          <p:cNvPr id="11" name="圆角矩形 10"/>
          <p:cNvSpPr/>
          <p:nvPr/>
        </p:nvSpPr>
        <p:spPr>
          <a:xfrm>
            <a:off x="4727575" y="4166235"/>
            <a:ext cx="1963420" cy="112331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文本框 11"/>
          <p:cNvSpPr txBox="1"/>
          <p:nvPr/>
        </p:nvSpPr>
        <p:spPr>
          <a:xfrm>
            <a:off x="4867275" y="4276725"/>
            <a:ext cx="1736090" cy="829945"/>
          </a:xfrm>
          <a:prstGeom prst="rect">
            <a:avLst/>
          </a:prstGeom>
          <a:noFill/>
        </p:spPr>
        <p:txBody>
          <a:bodyPr wrap="square" rtlCol="0">
            <a:spAutoFit/>
          </a:bodyPr>
          <a:p>
            <a:r>
              <a:rPr lang="en-US" altLang="zh-CN">
                <a:sym typeface="+mn-ea"/>
              </a:rPr>
              <a:t>OCR model</a:t>
            </a:r>
            <a:endParaRPr lang="zh-CN" altLang="en-US"/>
          </a:p>
          <a:p>
            <a:r>
              <a:rPr lang="en-US" altLang="zh-CN"/>
              <a:t>CTC-CRNN</a:t>
            </a:r>
            <a:endParaRPr lang="en-US" altLang="zh-CN"/>
          </a:p>
        </p:txBody>
      </p:sp>
      <p:pic>
        <p:nvPicPr>
          <p:cNvPr id="13" name="图片 12"/>
          <p:cNvPicPr>
            <a:picLocks noChangeAspect="1"/>
          </p:cNvPicPr>
          <p:nvPr/>
        </p:nvPicPr>
        <p:blipFill>
          <a:blip r:embed="rId3"/>
          <a:stretch>
            <a:fillRect/>
          </a:stretch>
        </p:blipFill>
        <p:spPr>
          <a:xfrm>
            <a:off x="6743065" y="1556385"/>
            <a:ext cx="5344160" cy="4064635"/>
          </a:xfrm>
          <a:prstGeom prst="rect">
            <a:avLst/>
          </a:prstGeom>
        </p:spPr>
      </p:pic>
      <p:sp>
        <p:nvSpPr>
          <p:cNvPr id="15" name="矩形 14"/>
          <p:cNvSpPr/>
          <p:nvPr/>
        </p:nvSpPr>
        <p:spPr>
          <a:xfrm>
            <a:off x="2639695" y="4391978"/>
            <a:ext cx="1050925" cy="654050"/>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fontAlgn="base"/>
            <a:r>
              <a:rPr lang="en-US" altLang="zh-CN" strike="noStrike" noProof="1"/>
              <a:t>10</a:t>
            </a:r>
            <a:endParaRPr lang="en-US" altLang="zh-CN" strike="noStrike" noProof="1"/>
          </a:p>
        </p:txBody>
      </p:sp>
      <p:cxnSp>
        <p:nvCxnSpPr>
          <p:cNvPr id="16" name="直接箭头连接符 15"/>
          <p:cNvCxnSpPr>
            <a:stCxn id="22531" idx="3"/>
            <a:endCxn id="4" idx="1"/>
          </p:cNvCxnSpPr>
          <p:nvPr/>
        </p:nvCxnSpPr>
        <p:spPr>
          <a:xfrm flipV="1">
            <a:off x="1343660" y="2726055"/>
            <a:ext cx="719455" cy="508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9" name="直接箭头连接符 18"/>
          <p:cNvCxnSpPr>
            <a:stCxn id="4" idx="3"/>
            <a:endCxn id="22532" idx="1"/>
          </p:cNvCxnSpPr>
          <p:nvPr/>
        </p:nvCxnSpPr>
        <p:spPr>
          <a:xfrm>
            <a:off x="4308475" y="2726055"/>
            <a:ext cx="622935" cy="146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1" name="直接箭头连接符 20"/>
          <p:cNvCxnSpPr>
            <a:stCxn id="22532" idx="2"/>
            <a:endCxn id="11" idx="0"/>
          </p:cNvCxnSpPr>
          <p:nvPr/>
        </p:nvCxnSpPr>
        <p:spPr>
          <a:xfrm>
            <a:off x="5704205" y="3131820"/>
            <a:ext cx="5080" cy="10344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1" idx="1"/>
            <a:endCxn id="15" idx="3"/>
          </p:cNvCxnSpPr>
          <p:nvPr/>
        </p:nvCxnSpPr>
        <p:spPr>
          <a:xfrm flipH="1" flipV="1">
            <a:off x="3690620" y="4719320"/>
            <a:ext cx="1036955" cy="889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875" y="88900"/>
            <a:ext cx="7907020" cy="982345"/>
          </a:xfrm>
          <a:prstGeom prst="rect">
            <a:avLst/>
          </a:prstGeom>
          <a:noFill/>
        </p:spPr>
        <p:txBody>
          <a:bodyPr wrap="square" lIns="121908" tIns="60955" rIns="121908" bIns="60955" rtlCol="0">
            <a:spAutoFit/>
          </a:bodyPr>
          <a:lstStyle/>
          <a:p>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the semi-finals plan</a:t>
            </a:r>
            <a:r>
              <a:rPr lang="en-US" altLang="zh-CN" sz="2800" b="1" dirty="0" smtClean="0">
                <a:latin typeface="微软雅黑" panose="020B0503020204020204" pitchFamily="34" charset="-122"/>
                <a:ea typeface="微软雅黑" panose="020B0503020204020204" pitchFamily="34" charset="-122"/>
              </a:rPr>
              <a:t>-Supplement football detection model</a:t>
            </a:r>
            <a:endParaRPr lang="en-US" altLang="zh-CN" sz="2800" b="1" dirty="0" smtClean="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graphicFrame>
        <p:nvGraphicFramePr>
          <p:cNvPr id="3" name="表格 2"/>
          <p:cNvGraphicFramePr/>
          <p:nvPr>
            <p:custDataLst>
              <p:tags r:id="rId1"/>
            </p:custDataLst>
          </p:nvPr>
        </p:nvGraphicFramePr>
        <p:xfrm>
          <a:off x="1810385" y="2329180"/>
          <a:ext cx="8585200" cy="4114800"/>
        </p:xfrm>
        <a:graphic>
          <a:graphicData uri="http://schemas.openxmlformats.org/drawingml/2006/table">
            <a:tbl>
              <a:tblPr firstRow="1" bandRow="1">
                <a:tableStyleId>{5C22544A-7EE6-4342-B048-85BDC9FD1C3A}</a:tableStyleId>
              </a:tblPr>
              <a:tblGrid>
                <a:gridCol w="1717040"/>
                <a:gridCol w="1717040"/>
                <a:gridCol w="1717040"/>
                <a:gridCol w="1717040"/>
                <a:gridCol w="1717040"/>
              </a:tblGrid>
              <a:tr h="457200">
                <a:tc>
                  <a:txBody>
                    <a:bodyPr/>
                    <a:p>
                      <a:pPr>
                        <a:buNone/>
                      </a:pPr>
                      <a:r>
                        <a:rPr lang="en-US" altLang="zh-CN"/>
                        <a:t>model</a:t>
                      </a:r>
                      <a:endParaRPr lang="en-US" altLang="zh-CN"/>
                    </a:p>
                  </a:txBody>
                  <a:tcPr/>
                </a:tc>
                <a:tc>
                  <a:txBody>
                    <a:bodyPr/>
                    <a:p>
                      <a:pPr algn="l" fontAlgn="ctr"/>
                      <a:r>
                        <a:rPr lang="en-US" altLang="zh-CN" sz="1100" b="0" i="0">
                          <a:solidFill>
                            <a:srgbClr val="000000"/>
                          </a:solidFill>
                          <a:latin typeface="宋体" panose="02010600030101010101" pitchFamily="2" charset="-122"/>
                          <a:ea typeface="宋体" panose="02010600030101010101" pitchFamily="2" charset="-122"/>
                        </a:rPr>
                        <a:t>   </a:t>
                      </a:r>
                      <a:r>
                        <a:rPr lang="en-US" altLang="zh-CN" sz="1100" b="0" i="0">
                          <a:solidFill>
                            <a:srgbClr val="000000"/>
                          </a:solidFill>
                          <a:latin typeface="宋体" panose="02010600030101010101" pitchFamily="2" charset="-122"/>
                          <a:ea typeface="宋体" panose="02010600030101010101" pitchFamily="2" charset="-122"/>
                        </a:rPr>
                        <a:t>metrics/precision(B)</a:t>
                      </a:r>
                      <a:endParaRPr lang="en-US" altLang="zh-CN" sz="1100" b="0" i="0">
                        <a:solidFill>
                          <a:srgbClr val="000000"/>
                        </a:solidFill>
                        <a:latin typeface="宋体" panose="02010600030101010101" pitchFamily="2" charset="-122"/>
                        <a:ea typeface="宋体" panose="02010600030101010101" pitchFamily="2" charset="-122"/>
                      </a:endParaRPr>
                    </a:p>
                  </a:txBody>
                  <a:tcPr marL="9842" marR="9842" marT="9842" anchor="ctr" anchorCtr="0"/>
                </a:tc>
                <a:tc>
                  <a:txBody>
                    <a:bodyPr/>
                    <a:p>
                      <a:pPr algn="l" fontAlgn="ctr"/>
                      <a:r>
                        <a:rPr lang="en-US" altLang="zh-CN" sz="1100" b="0" i="0">
                          <a:solidFill>
                            <a:srgbClr val="000000"/>
                          </a:solidFill>
                          <a:latin typeface="宋体" panose="02010600030101010101" pitchFamily="2" charset="-122"/>
                          <a:ea typeface="宋体" panose="02010600030101010101" pitchFamily="2" charset="-122"/>
                        </a:rPr>
                        <a:t>      </a:t>
                      </a:r>
                      <a:r>
                        <a:rPr lang="en-US" altLang="zh-CN" sz="1100" b="0" i="0">
                          <a:solidFill>
                            <a:srgbClr val="000000"/>
                          </a:solidFill>
                          <a:latin typeface="宋体" panose="02010600030101010101" pitchFamily="2" charset="-122"/>
                          <a:ea typeface="宋体" panose="02010600030101010101" pitchFamily="2" charset="-122"/>
                        </a:rPr>
                        <a:t>metrics/recall(B)</a:t>
                      </a:r>
                      <a:endParaRPr lang="en-US" altLang="zh-CN" sz="1100" b="0" i="0">
                        <a:solidFill>
                          <a:srgbClr val="000000"/>
                        </a:solidFill>
                        <a:latin typeface="宋体" panose="02010600030101010101" pitchFamily="2" charset="-122"/>
                        <a:ea typeface="宋体" panose="02010600030101010101" pitchFamily="2" charset="-122"/>
                      </a:endParaRPr>
                    </a:p>
                  </a:txBody>
                  <a:tcPr marL="9842" marR="9842" marT="9842" anchor="ctr" anchorCtr="0"/>
                </a:tc>
                <a:tc>
                  <a:txBody>
                    <a:bodyPr/>
                    <a:p>
                      <a:pPr algn="l" fontAlgn="ctr">
                        <a:buClrTx/>
                        <a:buSzTx/>
                        <a:buFontTx/>
                      </a:pPr>
                      <a:r>
                        <a:rPr lang="en-US" altLang="zh-CN" sz="1100" b="0" i="0">
                          <a:solidFill>
                            <a:srgbClr val="000000"/>
                          </a:solidFill>
                          <a:latin typeface="宋体" panose="02010600030101010101" pitchFamily="2" charset="-122"/>
                          <a:ea typeface="宋体" panose="02010600030101010101" pitchFamily="2" charset="-122"/>
                        </a:rPr>
                        <a:t>       metrics/mAP50(B)</a:t>
                      </a:r>
                      <a:endParaRPr lang="en-US" altLang="zh-CN" sz="1100" b="0" i="0">
                        <a:solidFill>
                          <a:srgbClr val="000000"/>
                        </a:solidFill>
                        <a:latin typeface="宋体" panose="02010600030101010101" pitchFamily="2" charset="-122"/>
                        <a:ea typeface="宋体" panose="02010600030101010101" pitchFamily="2" charset="-122"/>
                      </a:endParaRPr>
                    </a:p>
                  </a:txBody>
                  <a:tcPr marL="9842" marR="9842" marT="9842" anchor="ctr" anchorCtr="0"/>
                </a:tc>
                <a:tc>
                  <a:txBody>
                    <a:bodyPr/>
                    <a:p>
                      <a:pPr algn="l" fontAlgn="ctr">
                        <a:buClrTx/>
                        <a:buSzTx/>
                        <a:buFontTx/>
                        <a:buNone/>
                      </a:pPr>
                      <a:r>
                        <a:rPr lang="en-US" altLang="zh-CN" sz="1100" b="0" i="0">
                          <a:solidFill>
                            <a:srgbClr val="000000"/>
                          </a:solidFill>
                          <a:latin typeface="宋体" panose="02010600030101010101" pitchFamily="2" charset="-122"/>
                          <a:ea typeface="宋体" panose="02010600030101010101" pitchFamily="2" charset="-122"/>
                        </a:rPr>
                        <a:t>metrics/mAP50-95(B)</a:t>
                      </a:r>
                      <a:endParaRPr lang="en-US" altLang="zh-CN" sz="1100" b="0" i="0">
                        <a:solidFill>
                          <a:srgbClr val="000000"/>
                        </a:solidFill>
                        <a:latin typeface="宋体" panose="02010600030101010101" pitchFamily="2" charset="-122"/>
                        <a:ea typeface="宋体" panose="02010600030101010101" pitchFamily="2" charset="-122"/>
                      </a:endParaRPr>
                    </a:p>
                  </a:txBody>
                  <a:tcPr marL="9842" marR="9842" marT="9842" anchor="ctr" anchorCtr="0"/>
                </a:tc>
              </a:tr>
              <a:tr h="640080">
                <a:tc>
                  <a:txBody>
                    <a:bodyPr/>
                    <a:p>
                      <a:pPr>
                        <a:buNone/>
                      </a:pPr>
                      <a:r>
                        <a:rPr lang="en-US" altLang="zh-CN" sz="1800">
                          <a:sym typeface="+mn-ea"/>
                        </a:rPr>
                        <a:t>YOLOV8+epoch20</a:t>
                      </a:r>
                      <a:endParaRPr lang="zh-CN" altLang="en-US"/>
                    </a:p>
                  </a:txBody>
                  <a:tcPr/>
                </a:tc>
                <a:tc>
                  <a:txBody>
                    <a:bodyPr/>
                    <a:p>
                      <a:pPr>
                        <a:buNone/>
                      </a:pPr>
                      <a:r>
                        <a:rPr lang="zh-CN" altLang="en-US"/>
                        <a:t>0.636               </a:t>
                      </a:r>
                      <a:endParaRPr lang="zh-CN" altLang="en-US"/>
                    </a:p>
                  </a:txBody>
                  <a:tcPr/>
                </a:tc>
                <a:tc>
                  <a:txBody>
                    <a:bodyPr/>
                    <a:p>
                      <a:pPr>
                        <a:buNone/>
                      </a:pPr>
                      <a:r>
                        <a:rPr lang="zh-CN" altLang="en-US" sz="1800">
                          <a:sym typeface="+mn-ea"/>
                        </a:rPr>
                        <a:t>0.418  </a:t>
                      </a:r>
                      <a:endParaRPr lang="zh-CN" altLang="en-US"/>
                    </a:p>
                  </a:txBody>
                  <a:tcPr/>
                </a:tc>
                <a:tc>
                  <a:txBody>
                    <a:bodyPr/>
                    <a:p>
                      <a:pPr>
                        <a:buNone/>
                      </a:pPr>
                      <a:r>
                        <a:rPr lang="zh-CN" altLang="en-US" sz="1800">
                          <a:sym typeface="+mn-ea"/>
                        </a:rPr>
                        <a:t>0.429 </a:t>
                      </a:r>
                      <a:endParaRPr lang="zh-CN" altLang="en-US"/>
                    </a:p>
                  </a:txBody>
                  <a:tcPr/>
                </a:tc>
                <a:tc>
                  <a:txBody>
                    <a:bodyPr/>
                    <a:p>
                      <a:pPr>
                        <a:buNone/>
                      </a:pPr>
                      <a:r>
                        <a:rPr lang="en-US" altLang="zh-CN"/>
                        <a:t>0.179</a:t>
                      </a:r>
                      <a:endParaRPr lang="en-US" altLang="zh-CN"/>
                    </a:p>
                  </a:txBody>
                  <a:tcPr/>
                </a:tc>
              </a:tr>
              <a:tr h="640080">
                <a:tc>
                  <a:txBody>
                    <a:bodyPr/>
                    <a:p>
                      <a:pPr>
                        <a:buNone/>
                      </a:pPr>
                      <a:r>
                        <a:rPr lang="en-US" altLang="zh-CN" sz="1800">
                          <a:sym typeface="+mn-ea"/>
                        </a:rPr>
                        <a:t>YOLOV8+epoch40</a:t>
                      </a:r>
                      <a:endParaRPr lang="zh-CN" altLang="en-US"/>
                    </a:p>
                  </a:txBody>
                  <a:tcPr/>
                </a:tc>
                <a:tc>
                  <a:txBody>
                    <a:bodyPr/>
                    <a:p>
                      <a:pPr>
                        <a:buNone/>
                      </a:pPr>
                      <a:r>
                        <a:rPr lang="zh-CN" altLang="en-US"/>
                        <a:t>0.654                    </a:t>
                      </a:r>
                      <a:endParaRPr lang="zh-CN" altLang="en-US"/>
                    </a:p>
                  </a:txBody>
                  <a:tcPr/>
                </a:tc>
                <a:tc>
                  <a:txBody>
                    <a:bodyPr/>
                    <a:p>
                      <a:pPr>
                        <a:buNone/>
                      </a:pPr>
                      <a:r>
                        <a:rPr lang="zh-CN" altLang="en-US" sz="1800">
                          <a:sym typeface="+mn-ea"/>
                        </a:rPr>
                        <a:t>0.428</a:t>
                      </a:r>
                      <a:endParaRPr lang="zh-CN" altLang="en-US"/>
                    </a:p>
                  </a:txBody>
                  <a:tcPr/>
                </a:tc>
                <a:tc>
                  <a:txBody>
                    <a:bodyPr/>
                    <a:p>
                      <a:pPr>
                        <a:buNone/>
                      </a:pPr>
                      <a:r>
                        <a:rPr lang="zh-CN" altLang="en-US" sz="1800">
                          <a:sym typeface="+mn-ea"/>
                        </a:rPr>
                        <a:t>0.448</a:t>
                      </a:r>
                      <a:r>
                        <a:rPr lang="zh-CN" altLang="en-US" sz="1800">
                          <a:sym typeface="+mn-ea"/>
                        </a:rPr>
                        <a:t> </a:t>
                      </a:r>
                      <a:endParaRPr lang="zh-CN" altLang="en-US"/>
                    </a:p>
                  </a:txBody>
                  <a:tcPr/>
                </a:tc>
                <a:tc>
                  <a:txBody>
                    <a:bodyPr/>
                    <a:p>
                      <a:pPr>
                        <a:buNone/>
                      </a:pPr>
                      <a:r>
                        <a:rPr lang="zh-CN" altLang="en-US" sz="1800">
                          <a:sym typeface="+mn-ea"/>
                        </a:rPr>
                        <a:t>0.193 </a:t>
                      </a:r>
                      <a:endParaRPr lang="en-US" altLang="zh-CN"/>
                    </a:p>
                  </a:txBody>
                  <a:tcPr/>
                </a:tc>
              </a:tr>
              <a:tr h="640080">
                <a:tc>
                  <a:txBody>
                    <a:bodyPr/>
                    <a:p>
                      <a:pPr>
                        <a:buNone/>
                      </a:pPr>
                      <a:r>
                        <a:rPr lang="en-US" altLang="zh-CN" sz="1800">
                          <a:sym typeface="+mn-ea"/>
                        </a:rPr>
                        <a:t>YOLOV8_p2+epoch</a:t>
                      </a:r>
                      <a:r>
                        <a:rPr lang="en-US" sz="1800">
                          <a:sym typeface="+mn-ea"/>
                        </a:rPr>
                        <a:t>20+</a:t>
                      </a:r>
                      <a:r>
                        <a:rPr lang="en-US" altLang="en-US" sz="1800">
                          <a:sym typeface="+mn-ea"/>
                        </a:rPr>
                        <a:t>aug</a:t>
                      </a:r>
                      <a:endParaRPr lang="en-US"/>
                    </a:p>
                  </a:txBody>
                  <a:tcPr/>
                </a:tc>
                <a:tc>
                  <a:txBody>
                    <a:bodyPr/>
                    <a:p>
                      <a:pPr algn="l">
                        <a:buClrTx/>
                        <a:buSzTx/>
                        <a:buFontTx/>
                      </a:pPr>
                      <a:r>
                        <a:rPr lang="zh-CN" altLang="en-US" sz="1800" b="0" i="0"/>
                        <a:t>0.74412</a:t>
                      </a:r>
                      <a:endParaRPr lang="zh-CN" altLang="en-US" sz="1800" b="0" i="0"/>
                    </a:p>
                  </a:txBody>
                  <a:tcPr marL="9842" marR="9842" marT="9842" anchor="ctr" anchorCtr="0"/>
                </a:tc>
                <a:tc>
                  <a:txBody>
                    <a:bodyPr/>
                    <a:p>
                      <a:pPr algn="l">
                        <a:buClrTx/>
                        <a:buSzTx/>
                        <a:buFontTx/>
                      </a:pPr>
                      <a:r>
                        <a:rPr lang="zh-CN" altLang="en-US" sz="1800" b="0" i="0"/>
                        <a:t>0.66088</a:t>
                      </a:r>
                      <a:endParaRPr lang="zh-CN" altLang="en-US" sz="1800" b="0" i="0"/>
                    </a:p>
                  </a:txBody>
                  <a:tcPr marL="9842" marR="9842" marT="9842" anchor="ctr" anchorCtr="0"/>
                </a:tc>
                <a:tc>
                  <a:txBody>
                    <a:bodyPr/>
                    <a:p>
                      <a:pPr algn="l">
                        <a:buClrTx/>
                        <a:buSzTx/>
                        <a:buFontTx/>
                      </a:pPr>
                      <a:r>
                        <a:rPr lang="zh-CN" altLang="en-US" sz="1800" b="0" i="0"/>
                        <a:t>0.68443</a:t>
                      </a:r>
                      <a:endParaRPr lang="zh-CN" altLang="en-US" sz="1800" b="0" i="0"/>
                    </a:p>
                  </a:txBody>
                  <a:tcPr marL="9842" marR="9842" marT="9842" anchor="ctr" anchorCtr="0"/>
                </a:tc>
                <a:tc>
                  <a:txBody>
                    <a:bodyPr/>
                    <a:p>
                      <a:pPr algn="l">
                        <a:buClrTx/>
                        <a:buSzTx/>
                        <a:buFontTx/>
                      </a:pPr>
                      <a:r>
                        <a:rPr lang="zh-CN" altLang="en-US" sz="1800" b="0" i="0"/>
                        <a:t>0.32853</a:t>
                      </a:r>
                      <a:endParaRPr lang="zh-CN" altLang="en-US" sz="1800" b="0" i="0"/>
                    </a:p>
                  </a:txBody>
                  <a:tcPr marL="9842" marR="9842" marT="9842" anchor="ctr" anchorCtr="0"/>
                </a:tc>
              </a:tr>
              <a:tr h="1005840">
                <a:tc>
                  <a:txBody>
                    <a:bodyPr/>
                    <a:p>
                      <a:pPr>
                        <a:buNone/>
                      </a:pPr>
                      <a:r>
                        <a:rPr lang="en-US" altLang="zh-CN" sz="1800">
                          <a:sym typeface="+mn-ea"/>
                        </a:rPr>
                        <a:t>YOLOV8_p2+epoch</a:t>
                      </a:r>
                      <a:r>
                        <a:rPr lang="en-US" sz="1800">
                          <a:sym typeface="+mn-ea"/>
                        </a:rPr>
                        <a:t>28</a:t>
                      </a:r>
                      <a:endParaRPr lang="en-US" sz="1800"/>
                    </a:p>
                    <a:p>
                      <a:pPr>
                        <a:buNone/>
                      </a:pPr>
                      <a:r>
                        <a:rPr lang="en-US" altLang="en-US"/>
                        <a:t>+</a:t>
                      </a:r>
                      <a:r>
                        <a:rPr lang="en-US" altLang="en-US"/>
                        <a:t>noaug</a:t>
                      </a:r>
                      <a:endParaRPr lang="en-US" altLang="en-US"/>
                    </a:p>
                  </a:txBody>
                  <a:tcPr/>
                </a:tc>
                <a:tc>
                  <a:txBody>
                    <a:bodyPr/>
                    <a:p>
                      <a:pPr algn="l">
                        <a:buClrTx/>
                        <a:buSzTx/>
                        <a:buFontTx/>
                        <a:buNone/>
                      </a:pPr>
                      <a:r>
                        <a:rPr lang="zh-CN" altLang="en-US" sz="1800" b="0" i="0"/>
                        <a:t>0.77                </a:t>
                      </a:r>
                      <a:endParaRPr lang="zh-CN" altLang="en-US" sz="1800" b="0" i="0"/>
                    </a:p>
                  </a:txBody>
                  <a:tcPr marL="9842" marR="9842" marT="9842" anchor="ctr" anchorCtr="0"/>
                </a:tc>
                <a:tc>
                  <a:txBody>
                    <a:bodyPr/>
                    <a:p>
                      <a:pPr algn="l">
                        <a:buClrTx/>
                        <a:buSzTx/>
                        <a:buFontTx/>
                        <a:buNone/>
                      </a:pPr>
                      <a:r>
                        <a:rPr lang="zh-CN" altLang="en-US" sz="1800">
                          <a:sym typeface="+mn-ea"/>
                        </a:rPr>
                        <a:t>0.678 </a:t>
                      </a:r>
                      <a:endParaRPr lang="zh-CN" altLang="en-US" sz="1800" b="0" i="0"/>
                    </a:p>
                  </a:txBody>
                  <a:tcPr marL="9842" marR="9842" marT="9842" anchor="ctr" anchorCtr="0"/>
                </a:tc>
                <a:tc>
                  <a:txBody>
                    <a:bodyPr/>
                    <a:p>
                      <a:pPr algn="l">
                        <a:buClrTx/>
                        <a:buSzTx/>
                        <a:buFontTx/>
                        <a:buNone/>
                      </a:pPr>
                      <a:r>
                        <a:rPr lang="zh-CN" altLang="en-US" sz="1800">
                          <a:sym typeface="+mn-ea"/>
                        </a:rPr>
                        <a:t>0.734 </a:t>
                      </a:r>
                      <a:endParaRPr lang="zh-CN" altLang="en-US" sz="1800" b="0" i="0"/>
                    </a:p>
                  </a:txBody>
                  <a:tcPr marL="9842" marR="9842" marT="9842" anchor="ctr" anchorCtr="0"/>
                </a:tc>
                <a:tc>
                  <a:txBody>
                    <a:bodyPr/>
                    <a:p>
                      <a:pPr algn="l">
                        <a:buClrTx/>
                        <a:buSzTx/>
                        <a:buFontTx/>
                        <a:buNone/>
                      </a:pPr>
                      <a:r>
                        <a:rPr lang="zh-CN" altLang="en-US" sz="1800">
                          <a:sym typeface="+mn-ea"/>
                        </a:rPr>
                        <a:t>0.374</a:t>
                      </a:r>
                      <a:endParaRPr lang="zh-CN" altLang="en-US" sz="1800" b="0" i="0"/>
                    </a:p>
                  </a:txBody>
                  <a:tcPr marL="9842" marR="9842" marT="9842" anchor="ctr" anchorCtr="0"/>
                </a:tc>
              </a:tr>
              <a:tr h="731520">
                <a:tc>
                  <a:txBody>
                    <a:bodyPr/>
                    <a:p>
                      <a:pPr>
                        <a:buNone/>
                      </a:pPr>
                      <a:r>
                        <a:rPr lang="en-US" altLang="zh-CN" sz="1800">
                          <a:sym typeface="+mn-ea"/>
                        </a:rPr>
                        <a:t>YOLOV8_p2+epoch</a:t>
                      </a:r>
                      <a:r>
                        <a:rPr lang="en-US" sz="1800">
                          <a:sym typeface="+mn-ea"/>
                        </a:rPr>
                        <a:t>68</a:t>
                      </a:r>
                      <a:r>
                        <a:rPr lang="en-US" altLang="en-US" sz="2400">
                          <a:sym typeface="+mn-ea"/>
                        </a:rPr>
                        <a:t>+noaug</a:t>
                      </a:r>
                      <a:endParaRPr lang="en-US" altLang="en-US"/>
                    </a:p>
                  </a:txBody>
                  <a:tcPr/>
                </a:tc>
                <a:tc>
                  <a:txBody>
                    <a:bodyPr/>
                    <a:p>
                      <a:pPr algn="l">
                        <a:buClrTx/>
                        <a:buSzTx/>
                        <a:buFontTx/>
                      </a:pPr>
                      <a:r>
                        <a:rPr lang="zh-CN" altLang="en-US" sz="1800" b="0" i="0"/>
                        <a:t>0.78581</a:t>
                      </a:r>
                      <a:endParaRPr lang="zh-CN" altLang="en-US" sz="1800" b="0" i="0"/>
                    </a:p>
                  </a:txBody>
                  <a:tcPr marL="9842" marR="9842" marT="9842" marB="0" anchor="ctr" anchorCtr="0"/>
                </a:tc>
                <a:tc>
                  <a:txBody>
                    <a:bodyPr/>
                    <a:p>
                      <a:pPr algn="l">
                        <a:buClrTx/>
                        <a:buSzTx/>
                        <a:buFontTx/>
                      </a:pPr>
                      <a:r>
                        <a:rPr lang="zh-CN" altLang="en-US" sz="1800" b="0" i="0"/>
                        <a:t>0.69998</a:t>
                      </a:r>
                      <a:endParaRPr lang="zh-CN" altLang="en-US" sz="1800" b="0" i="0"/>
                    </a:p>
                  </a:txBody>
                  <a:tcPr marL="9842" marR="9842" marT="9842" marB="0" anchor="ctr" anchorCtr="0"/>
                </a:tc>
                <a:tc>
                  <a:txBody>
                    <a:bodyPr/>
                    <a:p>
                      <a:pPr algn="l">
                        <a:buClrTx/>
                        <a:buSzTx/>
                        <a:buFontTx/>
                      </a:pPr>
                      <a:r>
                        <a:rPr lang="zh-CN" altLang="en-US" sz="1800" b="0" i="0"/>
                        <a:t>0.77321</a:t>
                      </a:r>
                      <a:endParaRPr lang="zh-CN" altLang="en-US" sz="1800" b="0" i="0"/>
                    </a:p>
                  </a:txBody>
                  <a:tcPr marL="9842" marR="9842" marT="9842" marB="0" anchor="ctr" anchorCtr="0"/>
                </a:tc>
                <a:tc>
                  <a:txBody>
                    <a:bodyPr/>
                    <a:p>
                      <a:pPr algn="l">
                        <a:buClrTx/>
                        <a:buSzTx/>
                        <a:buFontTx/>
                      </a:pPr>
                      <a:r>
                        <a:rPr lang="zh-CN" altLang="en-US" sz="1800" b="0" i="0"/>
                        <a:t>0.41235</a:t>
                      </a:r>
                      <a:endParaRPr lang="zh-CN" altLang="en-US" sz="1800" b="0" i="0"/>
                    </a:p>
                  </a:txBody>
                  <a:tcPr marL="9842" marR="9842" marT="9842" marB="0" anchor="ctr" anchorCtr="0"/>
                </a:tc>
              </a:tr>
            </a:tbl>
          </a:graphicData>
        </a:graphic>
      </p:graphicFrame>
      <p:sp>
        <p:nvSpPr>
          <p:cNvPr id="7" name="文本框 6"/>
          <p:cNvSpPr txBox="1"/>
          <p:nvPr/>
        </p:nvSpPr>
        <p:spPr>
          <a:xfrm>
            <a:off x="1199515" y="980440"/>
            <a:ext cx="9000490" cy="535940"/>
          </a:xfrm>
          <a:prstGeom prst="rect">
            <a:avLst/>
          </a:prstGeom>
          <a:noFill/>
        </p:spPr>
        <p:txBody>
          <a:bodyPr wrap="square" rtlCol="0">
            <a:noAutofit/>
          </a:bodyPr>
          <a:p>
            <a:pPr indent="457200" fontAlgn="auto">
              <a:lnSpc>
                <a:spcPct val="150000"/>
              </a:lnSpc>
            </a:pPr>
            <a:r>
              <a:rPr lang="en-US" altLang="zh-CN" sz="1800">
                <a:sym typeface="+mn-ea"/>
              </a:rPr>
              <a:t>Due to the lack of detection of football in the target tracking in the preliminary scheme, the YOLOV8_p2 structure is adopted to preprocess the preliminary data and only filter out the categories of football to train the football detection model.</a:t>
            </a:r>
            <a:endParaRPr lang="en-US" altLang="zh-CN" sz="1800">
              <a:sym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灯片编号占位符 4"/>
          <p:cNvSpPr>
            <a:spLocks noGrp="1"/>
          </p:cNvSpPr>
          <p:nvPr>
            <p:ph type="sldNum" sz="quarter" idx="12"/>
          </p:nvPr>
        </p:nvSpPr>
        <p:spPr>
          <a:xfrm>
            <a:off x="9162954" y="6498037"/>
            <a:ext cx="2844800" cy="365125"/>
          </a:xfrm>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矩形​​ 9"/>
          <p:cNvSpPr/>
          <p:nvPr/>
        </p:nvSpPr>
        <p:spPr>
          <a:xfrm>
            <a:off x="2336697" y="2798944"/>
            <a:ext cx="6844017" cy="1206120"/>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TextBox 132"/>
          <p:cNvSpPr txBox="1"/>
          <p:nvPr/>
        </p:nvSpPr>
        <p:spPr>
          <a:xfrm>
            <a:off x="2336696" y="3028895"/>
            <a:ext cx="6844017" cy="1412875"/>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Intelligent Agent Solutions</a:t>
            </a:r>
            <a:endParaRPr kumimoji="1" lang="en-US" altLang="zh-CN"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1218565" rtl="0" eaLnBrk="1" fontAlgn="auto" latinLnBrk="0" hangingPunct="1">
              <a:lnSpc>
                <a:spcPct val="100000"/>
              </a:lnSpc>
              <a:spcBef>
                <a:spcPts val="0"/>
              </a:spcBef>
              <a:spcAft>
                <a:spcPts val="0"/>
              </a:spcAft>
              <a:buClrTx/>
              <a:buSzTx/>
              <a:buFontTx/>
              <a:buNone/>
              <a:defRPr/>
            </a:pPr>
            <a:endParaRPr kumimoji="1"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8" name="TextBox 17"/>
          <p:cNvSpPr txBox="1">
            <a:spLocks noChangeArrowheads="1"/>
          </p:cNvSpPr>
          <p:nvPr/>
        </p:nvSpPr>
        <p:spPr bwMode="auto">
          <a:xfrm>
            <a:off x="1473264" y="269252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5400" b="0" i="0" u="none" strike="noStrike" kern="120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3" name="灯片编号占位符 35"/>
          <p:cNvSpPr txBox="1"/>
          <p:nvPr/>
        </p:nvSpPr>
        <p:spPr>
          <a:xfrm>
            <a:off x="9328205" y="6400237"/>
            <a:ext cx="2844800" cy="365125"/>
          </a:xfrm>
          <a:prstGeom prst="rect">
            <a:avLst/>
          </a:prstGeom>
        </p:spPr>
        <p:txBody>
          <a:bodyPr vert="horz" lIns="91431" tIns="45716" rIns="91431" bIns="45716" rtlCol="0" anchor="ctr"/>
          <a:lstStyle>
            <a:defPPr>
              <a:defRPr lang="en-US"/>
            </a:defPPr>
            <a:lvl1pPr marL="0" algn="r" defTabSz="1218565" rtl="0" eaLnBrk="1" latinLnBrk="0" hangingPunct="1">
              <a:defRPr sz="1600" kern="1200">
                <a:solidFill>
                  <a:schemeClr val="tx1">
                    <a:tint val="75000"/>
                  </a:schemeClr>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fld id="{672F1098-4237-41BC-960F-A352F6B7DAAF}" type="slidenum">
              <a:rPr lang="en-US" smtClean="0"/>
            </a:fld>
            <a:endParaRPr lang="en-US" dirty="0"/>
          </a:p>
        </p:txBody>
      </p:sp>
      <p:sp>
        <p:nvSpPr>
          <p:cNvPr id="16" name="任意多边形 11"/>
          <p:cNvSpPr/>
          <p:nvPr/>
        </p:nvSpPr>
        <p:spPr>
          <a:xfrm>
            <a:off x="5192" y="6669360"/>
            <a:ext cx="12192000" cy="188640"/>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7" name="平行四边形 16"/>
          <p:cNvSpPr/>
          <p:nvPr/>
        </p:nvSpPr>
        <p:spPr>
          <a:xfrm>
            <a:off x="5541836" y="6669360"/>
            <a:ext cx="1108327" cy="18864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9" name="平行四边形 12"/>
          <p:cNvSpPr/>
          <p:nvPr/>
        </p:nvSpPr>
        <p:spPr>
          <a:xfrm>
            <a:off x="1325581" y="332656"/>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平行四边形 13"/>
          <p:cNvSpPr/>
          <p:nvPr/>
        </p:nvSpPr>
        <p:spPr>
          <a:xfrm>
            <a:off x="195582" y="332656"/>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3"/>
          <p:cNvGrpSpPr/>
          <p:nvPr/>
        </p:nvGrpSpPr>
        <p:grpSpPr bwMode="auto">
          <a:xfrm>
            <a:off x="855466" y="1350777"/>
            <a:ext cx="10488084" cy="4195234"/>
            <a:chOff x="460" y="1187"/>
            <a:chExt cx="4955" cy="1982"/>
          </a:xfrm>
        </p:grpSpPr>
        <p:sp>
          <p:nvSpPr>
            <p:cNvPr id="211"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2"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3"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4"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5"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6"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7"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8"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9"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0"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1"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2"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3"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4"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5"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6"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7"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8"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9"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0"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1"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2"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3"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4"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5"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6"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7"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8"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9"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0"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1"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2"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3"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4"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5"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246"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7"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8"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9"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0"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1"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2"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3"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4"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5"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6"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7"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8"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9"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0"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1"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2"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3"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4"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5"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6"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7"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8"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9"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0"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1"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2"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3"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4"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5"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6"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7"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8"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9"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0"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1"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2"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3"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4"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5"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6"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7"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8"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9"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0"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1"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2"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3"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4"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5"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6"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7"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8"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9"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0"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1"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2"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3"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4"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5"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6"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7"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8"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9"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0"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1"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2"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3"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4"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5"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6"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7"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318" name="矩形 317"/>
          <p:cNvSpPr/>
          <p:nvPr/>
        </p:nvSpPr>
        <p:spPr>
          <a:xfrm>
            <a:off x="855345" y="1212850"/>
            <a:ext cx="10606405" cy="52990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1"/>
          <p:cNvSpPr/>
          <p:nvPr/>
        </p:nvSpPr>
        <p:spPr>
          <a:xfrm>
            <a:off x="5192" y="6741368"/>
            <a:ext cx="12192000" cy="116632"/>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4" name="平行四边形 13"/>
          <p:cNvSpPr/>
          <p:nvPr/>
        </p:nvSpPr>
        <p:spPr>
          <a:xfrm>
            <a:off x="5541836" y="6741368"/>
            <a:ext cx="1108327" cy="116632"/>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9" name="平行四边形 12"/>
          <p:cNvSpPr/>
          <p:nvPr/>
        </p:nvSpPr>
        <p:spPr>
          <a:xfrm>
            <a:off x="1325581" y="332656"/>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平行四边形 13"/>
          <p:cNvSpPr/>
          <p:nvPr/>
        </p:nvSpPr>
        <p:spPr>
          <a:xfrm>
            <a:off x="195582" y="332656"/>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标题 24"/>
          <p:cNvSpPr txBox="1"/>
          <p:nvPr/>
        </p:nvSpPr>
        <p:spPr bwMode="auto">
          <a:xfrm>
            <a:off x="1557934" y="767413"/>
            <a:ext cx="2883443" cy="132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8" tIns="60955" rIns="121908" bIns="60955" numCol="1" rtlCol="0" anchor="ctr" anchorCtr="0" compatLnSpc="1">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ct val="0"/>
              </a:spcBef>
              <a:spcAft>
                <a:spcPts val="0"/>
              </a:spcAft>
              <a:buClrTx/>
              <a:buSzTx/>
              <a:buFontTx/>
              <a:buNone/>
              <a:defRPr/>
            </a:pPr>
            <a:r>
              <a:rPr kumimoji="0" lang="zh-CN" altLang="en-US" sz="40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j-cs"/>
              </a:rPr>
              <a:t> </a:t>
            </a:r>
            <a:endParaRPr kumimoji="0" lang="en-US" altLang="zh-CN" sz="4000" b="1" i="0" u="none" strike="noStrike" kern="1200" cap="none" spc="0" normalizeH="0" baseline="0" noProof="0" dirty="0" smtClean="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j-cs"/>
            </a:endParaRPr>
          </a:p>
          <a:p>
            <a:pPr marL="0" marR="0" lvl="0" indent="0" algn="l" defTabSz="1218565"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j-cs"/>
              </a:rPr>
              <a:t>ONTENTS</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20" name="标题 24"/>
          <p:cNvSpPr txBox="1"/>
          <p:nvPr/>
        </p:nvSpPr>
        <p:spPr bwMode="auto">
          <a:xfrm>
            <a:off x="822111" y="985081"/>
            <a:ext cx="894281" cy="96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8" tIns="60955" rIns="121908" bIns="60955" numCol="1" rtlCol="0" anchor="ctr" anchorCtr="0" compatLnSpc="1">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ct val="0"/>
              </a:spcBef>
              <a:spcAft>
                <a:spcPts val="0"/>
              </a:spcAft>
              <a:buClrTx/>
              <a:buSzTx/>
              <a:buFontTx/>
              <a:buNone/>
              <a:defRPr/>
            </a:pPr>
            <a:r>
              <a:rPr kumimoji="0" lang="en-US" altLang="zh-CN" sz="8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C</a:t>
            </a:r>
            <a:endParaRPr kumimoji="0" lang="zh-CN" altLang="en-US" sz="8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pSp>
        <p:nvGrpSpPr>
          <p:cNvPr id="17" name="组合 14"/>
          <p:cNvGrpSpPr/>
          <p:nvPr/>
        </p:nvGrpSpPr>
        <p:grpSpPr>
          <a:xfrm>
            <a:off x="2784711" y="1973357"/>
            <a:ext cx="1119911" cy="653934"/>
            <a:chOff x="1691679" y="1528806"/>
            <a:chExt cx="730541" cy="738363"/>
          </a:xfrm>
        </p:grpSpPr>
        <p:sp>
          <p:nvSpPr>
            <p:cNvPr id="18" name="矩形​​ 3"/>
            <p:cNvSpPr/>
            <p:nvPr/>
          </p:nvSpPr>
          <p:spPr>
            <a:xfrm>
              <a:off x="1691679" y="1528806"/>
              <a:ext cx="730541" cy="738363"/>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TextBox 17"/>
            <p:cNvSpPr txBox="1">
              <a:spLocks noChangeArrowheads="1"/>
            </p:cNvSpPr>
            <p:nvPr/>
          </p:nvSpPr>
          <p:spPr bwMode="auto">
            <a:xfrm>
              <a:off x="1924449" y="1561494"/>
              <a:ext cx="257445" cy="67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rPr>
                <a:t>1</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endParaRPr>
            </a:p>
          </p:txBody>
        </p:sp>
      </p:grpSp>
      <p:grpSp>
        <p:nvGrpSpPr>
          <p:cNvPr id="3" name="组合 2"/>
          <p:cNvGrpSpPr/>
          <p:nvPr/>
        </p:nvGrpSpPr>
        <p:grpSpPr>
          <a:xfrm>
            <a:off x="3908239" y="1992478"/>
            <a:ext cx="5952661" cy="536727"/>
            <a:chOff x="3953968" y="3875960"/>
            <a:chExt cx="5952661" cy="536727"/>
          </a:xfrm>
        </p:grpSpPr>
        <p:sp>
          <p:nvSpPr>
            <p:cNvPr id="183" name="矩形​​ 9"/>
            <p:cNvSpPr/>
            <p:nvPr/>
          </p:nvSpPr>
          <p:spPr>
            <a:xfrm>
              <a:off x="3953968" y="3879136"/>
              <a:ext cx="5952661" cy="533551"/>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6" name="TextBox 132"/>
            <p:cNvSpPr txBox="1"/>
            <p:nvPr/>
          </p:nvSpPr>
          <p:spPr>
            <a:xfrm>
              <a:off x="4140534" y="3875960"/>
              <a:ext cx="5568949" cy="397510"/>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Team Introduction</a:t>
              </a:r>
              <a:endParaRPr kumimoji="1" lang="en-US" altLang="zh-CN"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184" name="组合 14"/>
          <p:cNvGrpSpPr/>
          <p:nvPr/>
        </p:nvGrpSpPr>
        <p:grpSpPr>
          <a:xfrm>
            <a:off x="2784711" y="2670348"/>
            <a:ext cx="1119911" cy="653934"/>
            <a:chOff x="1691679" y="1528806"/>
            <a:chExt cx="730541" cy="738363"/>
          </a:xfrm>
        </p:grpSpPr>
        <p:sp>
          <p:nvSpPr>
            <p:cNvPr id="185" name="矩形​​ 3"/>
            <p:cNvSpPr/>
            <p:nvPr/>
          </p:nvSpPr>
          <p:spPr>
            <a:xfrm>
              <a:off x="1691679" y="1528806"/>
              <a:ext cx="730541" cy="738363"/>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6" name="TextBox 17"/>
            <p:cNvSpPr txBox="1">
              <a:spLocks noChangeArrowheads="1"/>
            </p:cNvSpPr>
            <p:nvPr/>
          </p:nvSpPr>
          <p:spPr bwMode="auto">
            <a:xfrm>
              <a:off x="1924449" y="1561494"/>
              <a:ext cx="257445" cy="59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rPr>
                <a:t>2</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endParaRPr>
            </a:p>
          </p:txBody>
        </p:sp>
      </p:grpSp>
      <p:grpSp>
        <p:nvGrpSpPr>
          <p:cNvPr id="187" name="组合 186"/>
          <p:cNvGrpSpPr/>
          <p:nvPr/>
        </p:nvGrpSpPr>
        <p:grpSpPr>
          <a:xfrm>
            <a:off x="3908239" y="2689469"/>
            <a:ext cx="5952661" cy="536727"/>
            <a:chOff x="3953968" y="3875960"/>
            <a:chExt cx="5952661" cy="536727"/>
          </a:xfrm>
        </p:grpSpPr>
        <p:sp>
          <p:nvSpPr>
            <p:cNvPr id="188" name="矩形​​ 9"/>
            <p:cNvSpPr/>
            <p:nvPr/>
          </p:nvSpPr>
          <p:spPr>
            <a:xfrm>
              <a:off x="3953968" y="3879136"/>
              <a:ext cx="5952661" cy="533551"/>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89" name="TextBox 132"/>
            <p:cNvSpPr txBox="1"/>
            <p:nvPr/>
          </p:nvSpPr>
          <p:spPr>
            <a:xfrm>
              <a:off x="4140534" y="3875960"/>
              <a:ext cx="5568949" cy="397510"/>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Competition Question and Task Description</a:t>
              </a:r>
              <a:endParaRPr kumimoji="1" lang="en-US" altLang="zh-CN"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190" name="组合 14"/>
          <p:cNvGrpSpPr/>
          <p:nvPr/>
        </p:nvGrpSpPr>
        <p:grpSpPr>
          <a:xfrm>
            <a:off x="2784711" y="3367192"/>
            <a:ext cx="1119911" cy="653934"/>
            <a:chOff x="1691679" y="1528806"/>
            <a:chExt cx="730541" cy="738363"/>
          </a:xfrm>
        </p:grpSpPr>
        <p:sp>
          <p:nvSpPr>
            <p:cNvPr id="191" name="矩形​​ 3"/>
            <p:cNvSpPr/>
            <p:nvPr/>
          </p:nvSpPr>
          <p:spPr>
            <a:xfrm>
              <a:off x="1691679" y="1528806"/>
              <a:ext cx="730541" cy="738363"/>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2" name="TextBox 17"/>
            <p:cNvSpPr txBox="1">
              <a:spLocks noChangeArrowheads="1"/>
            </p:cNvSpPr>
            <p:nvPr/>
          </p:nvSpPr>
          <p:spPr bwMode="auto">
            <a:xfrm>
              <a:off x="1924449" y="1561494"/>
              <a:ext cx="255162" cy="58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rPr>
                <a:t>3</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endParaRPr>
            </a:p>
          </p:txBody>
        </p:sp>
      </p:grpSp>
      <p:grpSp>
        <p:nvGrpSpPr>
          <p:cNvPr id="193" name="组合 192"/>
          <p:cNvGrpSpPr/>
          <p:nvPr/>
        </p:nvGrpSpPr>
        <p:grpSpPr>
          <a:xfrm>
            <a:off x="3908239" y="3386313"/>
            <a:ext cx="5952661" cy="536727"/>
            <a:chOff x="3953968" y="3875960"/>
            <a:chExt cx="5952661" cy="536727"/>
          </a:xfrm>
        </p:grpSpPr>
        <p:sp>
          <p:nvSpPr>
            <p:cNvPr id="194" name="矩形​​ 9"/>
            <p:cNvSpPr/>
            <p:nvPr/>
          </p:nvSpPr>
          <p:spPr>
            <a:xfrm>
              <a:off x="3953968" y="3879136"/>
              <a:ext cx="5952661" cy="533551"/>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95" name="TextBox 132"/>
            <p:cNvSpPr txBox="1"/>
            <p:nvPr/>
          </p:nvSpPr>
          <p:spPr>
            <a:xfrm>
              <a:off x="4140534" y="3875960"/>
              <a:ext cx="5568949" cy="397510"/>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Introduction to Preliminary Competition Plan</a:t>
              </a:r>
              <a:endParaRPr kumimoji="1" lang="en-US" altLang="zh-CN" sz="18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196" name="组合 14"/>
          <p:cNvGrpSpPr/>
          <p:nvPr/>
        </p:nvGrpSpPr>
        <p:grpSpPr>
          <a:xfrm>
            <a:off x="2784711" y="4064035"/>
            <a:ext cx="1119911" cy="653934"/>
            <a:chOff x="1691679" y="1528806"/>
            <a:chExt cx="730541" cy="738363"/>
          </a:xfrm>
        </p:grpSpPr>
        <p:sp>
          <p:nvSpPr>
            <p:cNvPr id="197" name="矩形​​ 3"/>
            <p:cNvSpPr/>
            <p:nvPr/>
          </p:nvSpPr>
          <p:spPr>
            <a:xfrm>
              <a:off x="1691679" y="1528806"/>
              <a:ext cx="730541" cy="738363"/>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8" name="TextBox 17"/>
            <p:cNvSpPr txBox="1">
              <a:spLocks noChangeArrowheads="1"/>
            </p:cNvSpPr>
            <p:nvPr/>
          </p:nvSpPr>
          <p:spPr bwMode="auto">
            <a:xfrm>
              <a:off x="1924449" y="1561494"/>
              <a:ext cx="257445" cy="59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rPr>
                <a:t>4</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endParaRPr>
            </a:p>
          </p:txBody>
        </p:sp>
      </p:grpSp>
      <p:grpSp>
        <p:nvGrpSpPr>
          <p:cNvPr id="199" name="组合 198"/>
          <p:cNvGrpSpPr/>
          <p:nvPr/>
        </p:nvGrpSpPr>
        <p:grpSpPr>
          <a:xfrm>
            <a:off x="3908239" y="4083156"/>
            <a:ext cx="5952661" cy="536727"/>
            <a:chOff x="3953968" y="3875960"/>
            <a:chExt cx="5952661" cy="536727"/>
          </a:xfrm>
        </p:grpSpPr>
        <p:sp>
          <p:nvSpPr>
            <p:cNvPr id="200" name="矩形​​ 9"/>
            <p:cNvSpPr/>
            <p:nvPr/>
          </p:nvSpPr>
          <p:spPr>
            <a:xfrm>
              <a:off x="3953968" y="3879136"/>
              <a:ext cx="5952661" cy="533551"/>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201" name="TextBox 132"/>
            <p:cNvSpPr txBox="1"/>
            <p:nvPr/>
          </p:nvSpPr>
          <p:spPr>
            <a:xfrm>
              <a:off x="4140534" y="3875960"/>
              <a:ext cx="5568949" cy="397510"/>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Introduction to the semi-finals plan</a:t>
              </a:r>
              <a:endParaRPr kumimoji="1" lang="en-US" altLang="zh-CN"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02" name="组合 14"/>
          <p:cNvGrpSpPr/>
          <p:nvPr/>
        </p:nvGrpSpPr>
        <p:grpSpPr>
          <a:xfrm>
            <a:off x="2784711" y="4788075"/>
            <a:ext cx="1119911" cy="653934"/>
            <a:chOff x="1691679" y="1528806"/>
            <a:chExt cx="730541" cy="738363"/>
          </a:xfrm>
        </p:grpSpPr>
        <p:sp>
          <p:nvSpPr>
            <p:cNvPr id="203" name="矩形​​ 3"/>
            <p:cNvSpPr/>
            <p:nvPr/>
          </p:nvSpPr>
          <p:spPr>
            <a:xfrm>
              <a:off x="1691679" y="1528806"/>
              <a:ext cx="730541" cy="738363"/>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4" name="TextBox 17"/>
            <p:cNvSpPr txBox="1">
              <a:spLocks noChangeArrowheads="1"/>
            </p:cNvSpPr>
            <p:nvPr/>
          </p:nvSpPr>
          <p:spPr bwMode="auto">
            <a:xfrm>
              <a:off x="1924449" y="1561494"/>
              <a:ext cx="257445" cy="590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rPr>
                <a:t>5</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endParaRPr>
            </a:p>
          </p:txBody>
        </p:sp>
      </p:grpSp>
      <p:grpSp>
        <p:nvGrpSpPr>
          <p:cNvPr id="205" name="组合 204"/>
          <p:cNvGrpSpPr/>
          <p:nvPr/>
        </p:nvGrpSpPr>
        <p:grpSpPr>
          <a:xfrm>
            <a:off x="3908239" y="4807196"/>
            <a:ext cx="5952661" cy="536727"/>
            <a:chOff x="3953968" y="3875960"/>
            <a:chExt cx="5952661" cy="536727"/>
          </a:xfrm>
        </p:grpSpPr>
        <p:sp>
          <p:nvSpPr>
            <p:cNvPr id="206" name="矩形​​ 9"/>
            <p:cNvSpPr/>
            <p:nvPr/>
          </p:nvSpPr>
          <p:spPr>
            <a:xfrm>
              <a:off x="3953968" y="3879136"/>
              <a:ext cx="5952661" cy="533551"/>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207" name="TextBox 132"/>
            <p:cNvSpPr txBox="1"/>
            <p:nvPr/>
          </p:nvSpPr>
          <p:spPr>
            <a:xfrm>
              <a:off x="4140534" y="3875960"/>
              <a:ext cx="5568949" cy="397510"/>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Introduction to Intelligent Agent Solutions</a:t>
              </a:r>
              <a:endParaRPr kumimoji="1" lang="en-US" altLang="zh-CN"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 name="组合 14"/>
          <p:cNvGrpSpPr/>
          <p:nvPr/>
        </p:nvGrpSpPr>
        <p:grpSpPr>
          <a:xfrm>
            <a:off x="2799951" y="5645960"/>
            <a:ext cx="1119911" cy="653934"/>
            <a:chOff x="1691679" y="1528806"/>
            <a:chExt cx="730541" cy="738363"/>
          </a:xfrm>
        </p:grpSpPr>
        <p:sp>
          <p:nvSpPr>
            <p:cNvPr id="4" name="矩形​​ 3"/>
            <p:cNvSpPr/>
            <p:nvPr/>
          </p:nvSpPr>
          <p:spPr>
            <a:xfrm>
              <a:off x="1691679" y="1528806"/>
              <a:ext cx="730541" cy="738363"/>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TextBox 17"/>
            <p:cNvSpPr txBox="1">
              <a:spLocks noChangeArrowheads="1"/>
            </p:cNvSpPr>
            <p:nvPr/>
          </p:nvSpPr>
          <p:spPr bwMode="auto">
            <a:xfrm>
              <a:off x="1924449" y="1561494"/>
              <a:ext cx="255162" cy="58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rPr>
                <a:t>6</a:t>
              </a:r>
              <a:endPar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Unicode MS" pitchFamily="34" charset="-122"/>
              </a:endParaRPr>
            </a:p>
          </p:txBody>
        </p:sp>
      </p:grpSp>
      <p:grpSp>
        <p:nvGrpSpPr>
          <p:cNvPr id="6" name="组合 5"/>
          <p:cNvGrpSpPr/>
          <p:nvPr/>
        </p:nvGrpSpPr>
        <p:grpSpPr>
          <a:xfrm>
            <a:off x="3923479" y="5665081"/>
            <a:ext cx="5952661" cy="536727"/>
            <a:chOff x="3953968" y="3875960"/>
            <a:chExt cx="5952661" cy="536727"/>
          </a:xfrm>
        </p:grpSpPr>
        <p:sp>
          <p:nvSpPr>
            <p:cNvPr id="7" name="矩形​​ 9"/>
            <p:cNvSpPr/>
            <p:nvPr/>
          </p:nvSpPr>
          <p:spPr>
            <a:xfrm>
              <a:off x="3953968" y="3879136"/>
              <a:ext cx="5952661" cy="533551"/>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8" name="TextBox 132"/>
            <p:cNvSpPr txBox="1"/>
            <p:nvPr/>
          </p:nvSpPr>
          <p:spPr>
            <a:xfrm>
              <a:off x="4140534" y="3875960"/>
              <a:ext cx="5568949" cy="397510"/>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summarize</a:t>
              </a:r>
              <a:endParaRPr kumimoji="1" lang="en-US" altLang="zh-CN"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875" y="88900"/>
            <a:ext cx="5643880" cy="982345"/>
          </a:xfrm>
          <a:prstGeom prst="rect">
            <a:avLst/>
          </a:prstGeom>
          <a:noFill/>
        </p:spPr>
        <p:txBody>
          <a:bodyPr wrap="square" lIns="121908" tIns="60955" rIns="121908" bIns="60955" rtlCol="0">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Intelligent Agent Solutions</a:t>
            </a:r>
            <a:endParaRPr lang="zh-CN" altLang="en-US" sz="2800" dirty="0" smtClean="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pic>
        <p:nvPicPr>
          <p:cNvPr id="18434" name="图片 3"/>
          <p:cNvPicPr>
            <a:picLocks noChangeAspect="1"/>
          </p:cNvPicPr>
          <p:nvPr/>
        </p:nvPicPr>
        <p:blipFill>
          <a:blip r:embed="rId1"/>
          <a:stretch>
            <a:fillRect/>
          </a:stretch>
        </p:blipFill>
        <p:spPr>
          <a:xfrm>
            <a:off x="2891155" y="1266190"/>
            <a:ext cx="8404225" cy="2819400"/>
          </a:xfrm>
          <a:prstGeom prst="rect">
            <a:avLst/>
          </a:prstGeom>
          <a:noFill/>
          <a:ln w="9525">
            <a:noFill/>
          </a:ln>
        </p:spPr>
      </p:pic>
      <p:sp>
        <p:nvSpPr>
          <p:cNvPr id="7" name="矩形 6"/>
          <p:cNvSpPr/>
          <p:nvPr/>
        </p:nvSpPr>
        <p:spPr>
          <a:xfrm>
            <a:off x="3322955" y="4722178"/>
            <a:ext cx="1519238" cy="863600"/>
          </a:xfrm>
          <a:prstGeom prst="rect">
            <a:avLst/>
          </a:prstGeom>
          <a:solidFill>
            <a:schemeClr val="accent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800" strike="noStrike" noProof="1"/>
              <a:t>YOLOV8 Football detection </a:t>
            </a:r>
            <a:endParaRPr lang="en-US" altLang="zh-CN" sz="1800" strike="noStrike" noProof="1"/>
          </a:p>
        </p:txBody>
      </p:sp>
      <p:sp>
        <p:nvSpPr>
          <p:cNvPr id="8" name="矩形 7"/>
          <p:cNvSpPr/>
          <p:nvPr/>
        </p:nvSpPr>
        <p:spPr>
          <a:xfrm>
            <a:off x="5194618" y="2850515"/>
            <a:ext cx="1439863" cy="21590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fontAlgn="base"/>
            <a:endParaRPr lang="zh-CN" altLang="en-US" strike="noStrike" noProof="1"/>
          </a:p>
        </p:txBody>
      </p:sp>
      <p:cxnSp>
        <p:nvCxnSpPr>
          <p:cNvPr id="9" name="肘形连接符 8"/>
          <p:cNvCxnSpPr>
            <a:stCxn id="7" idx="3"/>
            <a:endCxn id="8" idx="1"/>
          </p:cNvCxnSpPr>
          <p:nvPr/>
        </p:nvCxnSpPr>
        <p:spPr>
          <a:xfrm flipV="1">
            <a:off x="4842193" y="2958465"/>
            <a:ext cx="352425" cy="2195513"/>
          </a:xfrm>
          <a:prstGeom prst="bentConnector3">
            <a:avLst>
              <a:gd name="adj1" fmla="val 50090"/>
            </a:avLst>
          </a:prstGeom>
          <a:ln>
            <a:tailEnd type="arrow" w="med" len="med"/>
          </a:ln>
        </p:spPr>
        <p:style>
          <a:lnRef idx="2">
            <a:prstClr val="black"/>
          </a:lnRef>
          <a:fillRef idx="0">
            <a:prstClr val="black"/>
          </a:fillRef>
          <a:effectRef idx="1">
            <a:prstClr val="black"/>
          </a:effectRef>
          <a:fontRef idx="minor">
            <a:schemeClr val="tx1"/>
          </a:fontRef>
        </p:style>
      </p:cxnSp>
      <p:sp>
        <p:nvSpPr>
          <p:cNvPr id="14" name="矩形 13"/>
          <p:cNvSpPr/>
          <p:nvPr/>
        </p:nvSpPr>
        <p:spPr>
          <a:xfrm>
            <a:off x="5266055" y="4428490"/>
            <a:ext cx="1520825" cy="863600"/>
          </a:xfrm>
          <a:prstGeom prst="rect">
            <a:avLst/>
          </a:prstGeom>
          <a:solidFill>
            <a:schemeClr val="accent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800" strike="noStrike" noProof="1"/>
              <a:t>OCR Jersey inspection</a:t>
            </a:r>
            <a:endParaRPr lang="en-US" altLang="zh-CN" sz="1800" strike="noStrike" noProof="1"/>
          </a:p>
        </p:txBody>
      </p:sp>
      <p:sp>
        <p:nvSpPr>
          <p:cNvPr id="20" name="矩形 19"/>
          <p:cNvSpPr/>
          <p:nvPr/>
        </p:nvSpPr>
        <p:spPr>
          <a:xfrm>
            <a:off x="5123180" y="1553528"/>
            <a:ext cx="1511300" cy="1152525"/>
          </a:xfrm>
          <a:prstGeom prst="rect">
            <a:avLst/>
          </a:prstGeom>
          <a:ln w="6350" cap="flat" cmpd="sng" algn="ctr">
            <a:solidFill>
              <a:schemeClr val="accent1"/>
            </a:solidFill>
            <a:prstDash val="dash"/>
            <a:miter lim="800000"/>
          </a:ln>
        </p:spPr>
        <p:style>
          <a:lnRef idx="0">
            <a:prstClr val="black"/>
          </a:lnRef>
          <a:fillRef idx="0">
            <a:srgbClr val="FFFFFF"/>
          </a:fillRef>
          <a:effectRef idx="0">
            <a:srgbClr val="FFFFFF"/>
          </a:effectRef>
          <a:fontRef idx="minor">
            <a:schemeClr val="tx1"/>
          </a:fontRef>
        </p:style>
        <p:txBody>
          <a:bodyPr rtlCol="0" anchor="ctr"/>
          <a:p>
            <a:pPr algn="ctr" fontAlgn="base"/>
            <a:endParaRPr lang="zh-CN" altLang="en-US" strike="noStrike" noProof="1"/>
          </a:p>
        </p:txBody>
      </p:sp>
      <p:sp>
        <p:nvSpPr>
          <p:cNvPr id="23" name="矩形 22"/>
          <p:cNvSpPr/>
          <p:nvPr/>
        </p:nvSpPr>
        <p:spPr>
          <a:xfrm>
            <a:off x="9947593" y="3066415"/>
            <a:ext cx="1008063" cy="431800"/>
          </a:xfrm>
          <a:prstGeom prst="rect">
            <a:avLst/>
          </a:prstGeom>
          <a:ln w="6350" cap="flat" cmpd="sng" algn="ctr">
            <a:solidFill>
              <a:schemeClr val="accent1"/>
            </a:solidFill>
            <a:prstDash val="dash"/>
            <a:miter lim="800000"/>
          </a:ln>
        </p:spPr>
        <p:style>
          <a:lnRef idx="0">
            <a:prstClr val="black"/>
          </a:lnRef>
          <a:fillRef idx="0">
            <a:srgbClr val="FFFFFF"/>
          </a:fillRef>
          <a:effectRef idx="0">
            <a:srgbClr val="FFFFFF"/>
          </a:effectRef>
          <a:fontRef idx="minor">
            <a:schemeClr val="tx1"/>
          </a:fontRef>
        </p:style>
        <p:txBody>
          <a:bodyPr rtlCol="0" anchor="ctr"/>
          <a:p>
            <a:pPr algn="ctr" fontAlgn="base"/>
            <a:endParaRPr lang="zh-CN" altLang="en-US" strike="noStrike" noProof="1"/>
          </a:p>
        </p:txBody>
      </p:sp>
      <p:sp>
        <p:nvSpPr>
          <p:cNvPr id="24" name="矩形 23"/>
          <p:cNvSpPr/>
          <p:nvPr/>
        </p:nvSpPr>
        <p:spPr>
          <a:xfrm>
            <a:off x="7571105" y="4428490"/>
            <a:ext cx="1520825" cy="863600"/>
          </a:xfrm>
          <a:prstGeom prst="rect">
            <a:avLst/>
          </a:prstGeom>
          <a:solidFill>
            <a:schemeClr val="accent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400" strike="noStrike" noProof="1"/>
              <a:t>Post processing generationprompt</a:t>
            </a:r>
            <a:endParaRPr lang="en-US" altLang="zh-CN" sz="1400" strike="noStrike" noProof="1"/>
          </a:p>
        </p:txBody>
      </p:sp>
      <p:cxnSp>
        <p:nvCxnSpPr>
          <p:cNvPr id="25" name="肘形连接符 24"/>
          <p:cNvCxnSpPr>
            <a:stCxn id="14" idx="3"/>
            <a:endCxn id="24" idx="1"/>
          </p:cNvCxnSpPr>
          <p:nvPr/>
        </p:nvCxnSpPr>
        <p:spPr>
          <a:xfrm>
            <a:off x="6786880" y="4860290"/>
            <a:ext cx="784225" cy="3175"/>
          </a:xfrm>
          <a:prstGeom prst="bentConnector2">
            <a:avLst/>
          </a:prstGeom>
          <a:ln>
            <a:tailEnd type="arrow" w="med" len="med"/>
          </a:ln>
        </p:spPr>
        <p:style>
          <a:lnRef idx="2">
            <a:prstClr val="black"/>
          </a:lnRef>
          <a:fillRef idx="0">
            <a:prstClr val="black"/>
          </a:fillRef>
          <a:effectRef idx="1">
            <a:prstClr val="black"/>
          </a:effectRef>
          <a:fontRef idx="minor">
            <a:schemeClr val="tx1"/>
          </a:fontRef>
        </p:style>
      </p:cxnSp>
      <p:cxnSp>
        <p:nvCxnSpPr>
          <p:cNvPr id="26" name="肘形连接符 25"/>
          <p:cNvCxnSpPr>
            <a:stCxn id="23" idx="2"/>
            <a:endCxn id="24" idx="0"/>
          </p:cNvCxnSpPr>
          <p:nvPr/>
        </p:nvCxnSpPr>
        <p:spPr>
          <a:xfrm rot="5400000">
            <a:off x="8926036" y="2903696"/>
            <a:ext cx="930275" cy="2119313"/>
          </a:xfrm>
          <a:prstGeom prst="bentConnector3">
            <a:avLst>
              <a:gd name="adj1" fmla="val 50034"/>
            </a:avLst>
          </a:prstGeom>
          <a:ln>
            <a:tailEnd type="arrow" w="med" len="med"/>
          </a:ln>
        </p:spPr>
        <p:style>
          <a:lnRef idx="2">
            <a:prstClr val="black"/>
          </a:lnRef>
          <a:fillRef idx="0">
            <a:prstClr val="black"/>
          </a:fillRef>
          <a:effectRef idx="1">
            <a:prstClr val="black"/>
          </a:effectRef>
          <a:fontRef idx="minor">
            <a:schemeClr val="tx1"/>
          </a:fontRef>
        </p:style>
      </p:cxnSp>
      <p:cxnSp>
        <p:nvCxnSpPr>
          <p:cNvPr id="27" name="肘形连接符 26"/>
          <p:cNvCxnSpPr>
            <a:stCxn id="20" idx="1"/>
            <a:endCxn id="14" idx="1"/>
          </p:cNvCxnSpPr>
          <p:nvPr/>
        </p:nvCxnSpPr>
        <p:spPr>
          <a:xfrm rot="10800000" flipH="1" flipV="1">
            <a:off x="5123180" y="2129790"/>
            <a:ext cx="142875" cy="2730500"/>
          </a:xfrm>
          <a:prstGeom prst="bentConnector3">
            <a:avLst>
              <a:gd name="adj1" fmla="val -98230"/>
            </a:avLst>
          </a:prstGeom>
          <a:ln>
            <a:tailEnd type="arrow" w="med" len="med"/>
          </a:ln>
        </p:spPr>
        <p:style>
          <a:lnRef idx="2">
            <a:prstClr val="black"/>
          </a:lnRef>
          <a:fillRef idx="0">
            <a:prstClr val="black"/>
          </a:fillRef>
          <a:effectRef idx="1">
            <a:prstClr val="black"/>
          </a:effectRef>
          <a:fontRef idx="minor">
            <a:schemeClr val="tx1"/>
          </a:fontRef>
        </p:style>
      </p:cxnSp>
      <p:sp>
        <p:nvSpPr>
          <p:cNvPr id="28" name="矩形 27"/>
          <p:cNvSpPr/>
          <p:nvPr/>
        </p:nvSpPr>
        <p:spPr>
          <a:xfrm>
            <a:off x="9587230" y="4431665"/>
            <a:ext cx="1520825" cy="863600"/>
          </a:xfrm>
          <a:prstGeom prst="rect">
            <a:avLst/>
          </a:prstGeom>
          <a:solidFill>
            <a:schemeClr val="accent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trike="noStrike" noProof="1"/>
              <a:t>Flask Services</a:t>
            </a:r>
            <a:endParaRPr lang="en-US" altLang="zh-CN" strike="noStrike" noProof="1"/>
          </a:p>
        </p:txBody>
      </p:sp>
      <p:sp>
        <p:nvSpPr>
          <p:cNvPr id="29" name="矩形 28"/>
          <p:cNvSpPr/>
          <p:nvPr/>
        </p:nvSpPr>
        <p:spPr>
          <a:xfrm>
            <a:off x="9587230" y="5730240"/>
            <a:ext cx="1520825" cy="863600"/>
          </a:xfrm>
          <a:prstGeom prst="rect">
            <a:avLst/>
          </a:prstGeom>
          <a:solidFill>
            <a:schemeClr val="accent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b="1">
                <a:sym typeface="+mn-ea"/>
              </a:rPr>
              <a:t>Agent</a:t>
            </a:r>
            <a:endParaRPr lang="zh-CN" altLang="en-US" strike="noStrike" noProof="1"/>
          </a:p>
        </p:txBody>
      </p:sp>
      <p:cxnSp>
        <p:nvCxnSpPr>
          <p:cNvPr id="30" name="直接箭头连接符 29"/>
          <p:cNvCxnSpPr>
            <a:stCxn id="24" idx="3"/>
            <a:endCxn id="28" idx="1"/>
          </p:cNvCxnSpPr>
          <p:nvPr/>
        </p:nvCxnSpPr>
        <p:spPr>
          <a:xfrm>
            <a:off x="9091930" y="4860290"/>
            <a:ext cx="495300" cy="3175"/>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cxnSp>
        <p:nvCxnSpPr>
          <p:cNvPr id="31" name="直接箭头连接符 30"/>
          <p:cNvCxnSpPr>
            <a:stCxn id="28" idx="2"/>
            <a:endCxn id="29" idx="0"/>
          </p:cNvCxnSpPr>
          <p:nvPr/>
        </p:nvCxnSpPr>
        <p:spPr>
          <a:xfrm>
            <a:off x="10347643" y="5295265"/>
            <a:ext cx="0" cy="434975"/>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sp>
        <p:nvSpPr>
          <p:cNvPr id="32" name="矩形 31"/>
          <p:cNvSpPr/>
          <p:nvPr/>
        </p:nvSpPr>
        <p:spPr>
          <a:xfrm>
            <a:off x="7218680" y="5797550"/>
            <a:ext cx="1649730" cy="738505"/>
          </a:xfrm>
          <a:prstGeom prst="rect">
            <a:avLst/>
          </a:prstGeom>
          <a:solidFill>
            <a:schemeClr val="accent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trike="noStrike" noProof="1"/>
              <a:t>URL</a:t>
            </a:r>
            <a:endParaRPr lang="en-US" altLang="zh-CN" strike="noStrike" noProof="1"/>
          </a:p>
        </p:txBody>
      </p:sp>
      <p:cxnSp>
        <p:nvCxnSpPr>
          <p:cNvPr id="33" name="肘形连接符 32"/>
          <p:cNvCxnSpPr>
            <a:stCxn id="32" idx="3"/>
            <a:endCxn id="29" idx="1"/>
          </p:cNvCxnSpPr>
          <p:nvPr/>
        </p:nvCxnSpPr>
        <p:spPr>
          <a:xfrm flipV="1">
            <a:off x="8868410" y="6162040"/>
            <a:ext cx="718820" cy="5080"/>
          </a:xfrm>
          <a:prstGeom prst="bentConnector3">
            <a:avLst>
              <a:gd name="adj1" fmla="val 50000"/>
            </a:avLst>
          </a:prstGeom>
          <a:ln>
            <a:tailEnd type="arrow" w="med" len="med"/>
          </a:ln>
        </p:spPr>
        <p:style>
          <a:lnRef idx="2">
            <a:prstClr val="black"/>
          </a:lnRef>
          <a:fillRef idx="0">
            <a:prstClr val="black"/>
          </a:fillRef>
          <a:effectRef idx="1">
            <a:prstClr val="black"/>
          </a:effectRef>
          <a:fontRef idx="minor">
            <a:schemeClr val="tx1"/>
          </a:fontRef>
        </p:style>
      </p:cxnSp>
      <p:sp>
        <p:nvSpPr>
          <p:cNvPr id="34" name="矩形 33"/>
          <p:cNvSpPr/>
          <p:nvPr/>
        </p:nvSpPr>
        <p:spPr>
          <a:xfrm>
            <a:off x="3394393" y="1913890"/>
            <a:ext cx="1512888" cy="43180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fontAlgn="base"/>
            <a:endParaRPr lang="zh-CN" altLang="en-US" strike="noStrike" noProof="1"/>
          </a:p>
        </p:txBody>
      </p:sp>
      <p:cxnSp>
        <p:nvCxnSpPr>
          <p:cNvPr id="35" name="肘形连接符 34"/>
          <p:cNvCxnSpPr>
            <a:stCxn id="29" idx="3"/>
            <a:endCxn id="34" idx="0"/>
          </p:cNvCxnSpPr>
          <p:nvPr/>
        </p:nvCxnSpPr>
        <p:spPr>
          <a:xfrm flipH="1" flipV="1">
            <a:off x="4151630" y="1913890"/>
            <a:ext cx="6956425" cy="4248150"/>
          </a:xfrm>
          <a:prstGeom prst="bentConnector4">
            <a:avLst>
              <a:gd name="adj1" fmla="val -3423"/>
              <a:gd name="adj2" fmla="val 117037"/>
            </a:avLst>
          </a:prstGeom>
          <a:ln>
            <a:tailEnd type="arrow" w="med" len="med"/>
          </a:ln>
        </p:spPr>
        <p:style>
          <a:lnRef idx="2">
            <a:prstClr val="black"/>
          </a:lnRef>
          <a:fillRef idx="0">
            <a:prstClr val="black"/>
          </a:fillRef>
          <a:effectRef idx="1">
            <a:prstClr val="black"/>
          </a:effectRef>
          <a:fontRef idx="minor">
            <a:schemeClr val="tx1"/>
          </a:fontRef>
        </p:style>
      </p:cxnSp>
      <p:sp>
        <p:nvSpPr>
          <p:cNvPr id="37" name="矩形 36"/>
          <p:cNvSpPr/>
          <p:nvPr/>
        </p:nvSpPr>
        <p:spPr>
          <a:xfrm>
            <a:off x="3330893" y="2921953"/>
            <a:ext cx="1512888" cy="1150938"/>
          </a:xfrm>
          <a:prstGeom prst="rect">
            <a:avLst/>
          </a:prstGeom>
          <a:ln w="6350" cap="flat" cmpd="sng" algn="ctr">
            <a:solidFill>
              <a:schemeClr val="accent1"/>
            </a:solidFill>
            <a:prstDash val="dash"/>
            <a:miter lim="800000"/>
          </a:ln>
        </p:spPr>
        <p:style>
          <a:lnRef idx="0">
            <a:prstClr val="black"/>
          </a:lnRef>
          <a:fillRef idx="0">
            <a:srgbClr val="FFFFFF"/>
          </a:fillRef>
          <a:effectRef idx="0">
            <a:srgbClr val="FFFFFF"/>
          </a:effectRef>
          <a:fontRef idx="minor">
            <a:schemeClr val="tx1"/>
          </a:fontRef>
        </p:style>
        <p:txBody>
          <a:bodyPr rtlCol="0" anchor="ctr"/>
          <a:p>
            <a:pPr algn="ctr" fontAlgn="base"/>
            <a:endParaRPr lang="zh-CN" altLang="en-US" strike="noStrike" noProof="1"/>
          </a:p>
        </p:txBody>
      </p:sp>
      <p:cxnSp>
        <p:nvCxnSpPr>
          <p:cNvPr id="38" name="直接箭头连接符 37"/>
          <p:cNvCxnSpPr>
            <a:stCxn id="37" idx="2"/>
            <a:endCxn id="7" idx="0"/>
          </p:cNvCxnSpPr>
          <p:nvPr/>
        </p:nvCxnSpPr>
        <p:spPr>
          <a:xfrm flipH="1">
            <a:off x="4081780" y="4072890"/>
            <a:ext cx="6350" cy="649288"/>
          </a:xfrm>
          <a:prstGeom prst="straightConnector1">
            <a:avLst/>
          </a:prstGeom>
          <a:ln>
            <a:tailEnd type="arrow" w="med" len="med"/>
          </a:ln>
        </p:spPr>
        <p:style>
          <a:lnRef idx="2">
            <a:prstClr val="black"/>
          </a:lnRef>
          <a:fillRef idx="0">
            <a:prstClr val="black"/>
          </a:fillRef>
          <a:effectRef idx="1">
            <a:prstClr val="black"/>
          </a:effectRef>
          <a:fontRef idx="minor">
            <a:schemeClr val="tx1"/>
          </a:fontRef>
        </p:style>
      </p:cxnSp>
      <p:sp>
        <p:nvSpPr>
          <p:cNvPr id="40" name="文本框 39"/>
          <p:cNvSpPr txBox="1"/>
          <p:nvPr/>
        </p:nvSpPr>
        <p:spPr>
          <a:xfrm>
            <a:off x="407035" y="1197610"/>
            <a:ext cx="2586355" cy="4969510"/>
          </a:xfrm>
          <a:prstGeom prst="rect">
            <a:avLst/>
          </a:prstGeom>
          <a:noFill/>
        </p:spPr>
        <p:txBody>
          <a:bodyPr wrap="square" rtlCol="0">
            <a:noAutofit/>
          </a:bodyPr>
          <a:p>
            <a:r>
              <a:rPr lang="en-US" altLang="zh-CN" sz="1800" b="1"/>
              <a:t>Intelligent agent production steps:</a:t>
            </a:r>
            <a:endParaRPr lang="en-US" altLang="zh-CN" sz="1800" b="1"/>
          </a:p>
          <a:p>
            <a:r>
              <a:rPr lang="en-US" altLang="zh-CN" sz="1400"/>
              <a:t>1. Each model inherits into a system</a:t>
            </a:r>
            <a:endParaRPr lang="en-US" altLang="zh-CN" sz="1400"/>
          </a:p>
          <a:p>
            <a:r>
              <a:rPr lang="en-US" altLang="zh-CN" sz="1400"/>
              <a:t>Input: Video</a:t>
            </a:r>
            <a:endParaRPr lang="en-US" altLang="zh-CN" sz="1400"/>
          </a:p>
          <a:p>
            <a:r>
              <a:rPr lang="en-US" altLang="zh-CN" sz="1400"/>
              <a:t>Output: Competition information</a:t>
            </a:r>
            <a:endParaRPr lang="en-US" altLang="zh-CN" sz="1400"/>
          </a:p>
          <a:p>
            <a:r>
              <a:rPr lang="en-US" altLang="zh-CN" sz="1400"/>
              <a:t>2. Deploy the subsystem obtained from 1 as a service and return game information through POST request</a:t>
            </a:r>
            <a:endParaRPr lang="en-US" altLang="zh-CN" sz="1400"/>
          </a:p>
          <a:p>
            <a:r>
              <a:rPr lang="en-US" altLang="zh-CN" sz="1400"/>
              <a:t>Input: URL link</a:t>
            </a:r>
            <a:endParaRPr lang="en-US" altLang="zh-CN" sz="1400"/>
          </a:p>
          <a:p>
            <a:r>
              <a:rPr lang="en-US" altLang="zh-CN" sz="1400"/>
              <a:t>Output: Competition information</a:t>
            </a:r>
            <a:endParaRPr lang="en-US" altLang="zh-CN" sz="1400"/>
          </a:p>
          <a:p>
            <a:r>
              <a:rPr lang="en-US" altLang="zh-CN" sz="1400"/>
              <a:t>3. Production workflow</a:t>
            </a:r>
            <a:endParaRPr lang="en-US" altLang="zh-CN" sz="1400"/>
          </a:p>
          <a:p>
            <a:r>
              <a:rPr lang="en-US" altLang="zh-CN" sz="1400"/>
              <a:t>4. Creating intelligent agents</a:t>
            </a:r>
            <a:endParaRPr lang="en-US" altLang="zh-CN" sz="1400"/>
          </a:p>
          <a:p>
            <a:r>
              <a:rPr lang="en-US" altLang="zh-CN" sz="1400"/>
              <a:t>5. Translate the explanatory document and merge it with audio and video</a:t>
            </a:r>
            <a:endParaRPr lang="en-US" altLang="zh-CN" sz="140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8506651" y="671531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2" name="文本框 1"/>
          <p:cNvSpPr txBox="1"/>
          <p:nvPr/>
        </p:nvSpPr>
        <p:spPr>
          <a:xfrm>
            <a:off x="1055370" y="1124585"/>
            <a:ext cx="10401300" cy="398780"/>
          </a:xfrm>
          <a:prstGeom prst="rect">
            <a:avLst/>
          </a:prstGeom>
          <a:noFill/>
        </p:spPr>
        <p:txBody>
          <a:bodyPr wrap="square" rtlCol="0" anchor="t">
            <a:spAutoFit/>
          </a:bodyPr>
          <a:p>
            <a:r>
              <a:rPr lang="en-US" altLang="zh-CN" sz="2000" b="1">
                <a:sym typeface="+mn-ea"/>
              </a:rPr>
              <a:t>1. Each model inherits into a system</a:t>
            </a:r>
            <a:endParaRPr lang="en-US" altLang="zh-CN" sz="2000" b="1">
              <a:sym typeface="+mn-ea"/>
            </a:endParaRPr>
          </a:p>
        </p:txBody>
      </p:sp>
      <p:pic>
        <p:nvPicPr>
          <p:cNvPr id="95" name="图片 3"/>
          <p:cNvPicPr>
            <a:picLocks noChangeAspect="1"/>
          </p:cNvPicPr>
          <p:nvPr/>
        </p:nvPicPr>
        <p:blipFill>
          <a:blip r:embed="rId1"/>
          <a:stretch>
            <a:fillRect/>
          </a:stretch>
        </p:blipFill>
        <p:spPr>
          <a:xfrm>
            <a:off x="3215640" y="1822768"/>
            <a:ext cx="1887538" cy="1338262"/>
          </a:xfrm>
          <a:prstGeom prst="rect">
            <a:avLst/>
          </a:prstGeom>
          <a:noFill/>
          <a:ln w="9525">
            <a:noFill/>
          </a:ln>
        </p:spPr>
      </p:pic>
      <p:sp>
        <p:nvSpPr>
          <p:cNvPr id="96" name="矩形 95"/>
          <p:cNvSpPr/>
          <p:nvPr/>
        </p:nvSpPr>
        <p:spPr>
          <a:xfrm>
            <a:off x="5952490" y="2124393"/>
            <a:ext cx="1587500" cy="71913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400" strike="noStrike" noProof="1"/>
              <a:t>Competition informationOCR</a:t>
            </a:r>
            <a:endParaRPr lang="en-US" altLang="zh-CN" sz="1400" strike="noStrike" noProof="1"/>
          </a:p>
        </p:txBody>
      </p:sp>
      <p:sp>
        <p:nvSpPr>
          <p:cNvPr id="97" name="矩形 96"/>
          <p:cNvSpPr/>
          <p:nvPr/>
        </p:nvSpPr>
        <p:spPr>
          <a:xfrm>
            <a:off x="3356928" y="3630930"/>
            <a:ext cx="1604963" cy="5873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400" strike="noStrike" noProof="1"/>
              <a:t>Multi object tracking+football detection</a:t>
            </a:r>
            <a:endParaRPr lang="en-US" altLang="zh-CN" sz="1400" strike="noStrike" noProof="1"/>
          </a:p>
        </p:txBody>
      </p:sp>
      <p:pic>
        <p:nvPicPr>
          <p:cNvPr id="98" name="图片 6"/>
          <p:cNvPicPr>
            <a:picLocks noChangeAspect="1"/>
          </p:cNvPicPr>
          <p:nvPr/>
        </p:nvPicPr>
        <p:blipFill>
          <a:blip r:embed="rId2"/>
          <a:stretch>
            <a:fillRect/>
          </a:stretch>
        </p:blipFill>
        <p:spPr>
          <a:xfrm>
            <a:off x="8113395" y="2078990"/>
            <a:ext cx="1409065" cy="791210"/>
          </a:xfrm>
          <a:prstGeom prst="rect">
            <a:avLst/>
          </a:prstGeom>
          <a:noFill/>
          <a:ln w="9525">
            <a:noFill/>
          </a:ln>
        </p:spPr>
      </p:pic>
      <p:pic>
        <p:nvPicPr>
          <p:cNvPr id="99" name="图片 7"/>
          <p:cNvPicPr>
            <a:picLocks noChangeAspect="1"/>
          </p:cNvPicPr>
          <p:nvPr/>
        </p:nvPicPr>
        <p:blipFill>
          <a:blip r:embed="rId3"/>
          <a:stretch>
            <a:fillRect/>
          </a:stretch>
        </p:blipFill>
        <p:spPr>
          <a:xfrm>
            <a:off x="3215640" y="5099368"/>
            <a:ext cx="1882775" cy="1443037"/>
          </a:xfrm>
          <a:prstGeom prst="rect">
            <a:avLst/>
          </a:prstGeom>
          <a:noFill/>
          <a:ln w="9525">
            <a:noFill/>
          </a:ln>
        </p:spPr>
      </p:pic>
      <p:sp>
        <p:nvSpPr>
          <p:cNvPr id="100" name="矩形 99"/>
          <p:cNvSpPr/>
          <p:nvPr/>
        </p:nvSpPr>
        <p:spPr>
          <a:xfrm>
            <a:off x="5665153" y="3569018"/>
            <a:ext cx="915988" cy="711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400" strike="noStrike" noProof="1"/>
              <a:t>Football</a:t>
            </a:r>
            <a:endParaRPr lang="en-US" altLang="zh-CN" sz="1400" strike="noStrike" noProof="1"/>
          </a:p>
        </p:txBody>
      </p:sp>
      <p:sp>
        <p:nvSpPr>
          <p:cNvPr id="101" name="矩形 100"/>
          <p:cNvSpPr/>
          <p:nvPr/>
        </p:nvSpPr>
        <p:spPr>
          <a:xfrm>
            <a:off x="5809615" y="4785043"/>
            <a:ext cx="915988" cy="5937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200" strike="noStrike" noProof="1"/>
              <a:t>gloabl Jersey number</a:t>
            </a:r>
            <a:endParaRPr lang="en-US" altLang="zh-CN" sz="1200" strike="noStrike" noProof="1"/>
          </a:p>
        </p:txBody>
      </p:sp>
      <p:pic>
        <p:nvPicPr>
          <p:cNvPr id="102" name="图片 11"/>
          <p:cNvPicPr>
            <a:picLocks noChangeAspect="1"/>
          </p:cNvPicPr>
          <p:nvPr/>
        </p:nvPicPr>
        <p:blipFill>
          <a:blip r:embed="rId4"/>
          <a:stretch>
            <a:fillRect/>
          </a:stretch>
        </p:blipFill>
        <p:spPr>
          <a:xfrm>
            <a:off x="9626600" y="1989455"/>
            <a:ext cx="1875790" cy="1127760"/>
          </a:xfrm>
          <a:prstGeom prst="rect">
            <a:avLst/>
          </a:prstGeom>
          <a:noFill/>
          <a:ln w="9525">
            <a:noFill/>
          </a:ln>
        </p:spPr>
      </p:pic>
      <p:sp>
        <p:nvSpPr>
          <p:cNvPr id="103" name="矩形 102"/>
          <p:cNvSpPr/>
          <p:nvPr/>
        </p:nvSpPr>
        <p:spPr>
          <a:xfrm>
            <a:off x="6925628" y="3569018"/>
            <a:ext cx="1255713" cy="711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400" strike="noStrike" noProof="1"/>
              <a:t>Football and player distance</a:t>
            </a:r>
            <a:endParaRPr lang="en-US" altLang="zh-CN" sz="1400" strike="noStrike" noProof="1"/>
          </a:p>
        </p:txBody>
      </p:sp>
      <p:cxnSp>
        <p:nvCxnSpPr>
          <p:cNvPr id="104" name="直接箭头连接符 103"/>
          <p:cNvCxnSpPr>
            <a:endCxn id="97" idx="0"/>
          </p:cNvCxnSpPr>
          <p:nvPr/>
        </p:nvCxnSpPr>
        <p:spPr>
          <a:xfrm flipH="1">
            <a:off x="4158615" y="3161030"/>
            <a:ext cx="1588" cy="4699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5" name="直接箭头连接符 104"/>
          <p:cNvCxnSpPr>
            <a:stCxn id="97" idx="2"/>
          </p:cNvCxnSpPr>
          <p:nvPr/>
        </p:nvCxnSpPr>
        <p:spPr>
          <a:xfrm flipH="1">
            <a:off x="4157028" y="4218305"/>
            <a:ext cx="1588" cy="881063"/>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6" name="肘形连接符 105"/>
          <p:cNvCxnSpPr>
            <a:endCxn id="100" idx="1"/>
          </p:cNvCxnSpPr>
          <p:nvPr/>
        </p:nvCxnSpPr>
        <p:spPr>
          <a:xfrm flipV="1">
            <a:off x="5098415" y="3924618"/>
            <a:ext cx="566738" cy="1897063"/>
          </a:xfrm>
          <a:prstGeom prst="bentConnector3">
            <a:avLst>
              <a:gd name="adj1" fmla="val 50056"/>
            </a:avLst>
          </a:prstGeom>
          <a:ln>
            <a:tailEnd type="arrow"/>
          </a:ln>
        </p:spPr>
        <p:style>
          <a:lnRef idx="2">
            <a:schemeClr val="accent1"/>
          </a:lnRef>
          <a:fillRef idx="0">
            <a:srgbClr val="FFFFFF"/>
          </a:fillRef>
          <a:effectRef idx="0">
            <a:srgbClr val="FFFFFF"/>
          </a:effectRef>
          <a:fontRef idx="minor">
            <a:schemeClr val="tx1"/>
          </a:fontRef>
        </p:style>
      </p:cxnSp>
      <p:cxnSp>
        <p:nvCxnSpPr>
          <p:cNvPr id="107" name="直接箭头连接符 106"/>
          <p:cNvCxnSpPr>
            <a:endCxn id="96" idx="1"/>
          </p:cNvCxnSpPr>
          <p:nvPr/>
        </p:nvCxnSpPr>
        <p:spPr>
          <a:xfrm flipV="1">
            <a:off x="5103178" y="2484755"/>
            <a:ext cx="849313"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8" name="直接箭头连接符 107"/>
          <p:cNvCxnSpPr>
            <a:stCxn id="100" idx="3"/>
            <a:endCxn id="103" idx="1"/>
          </p:cNvCxnSpPr>
          <p:nvPr/>
        </p:nvCxnSpPr>
        <p:spPr>
          <a:xfrm>
            <a:off x="6581140" y="3924618"/>
            <a:ext cx="344488"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9" name="肘形连接符 108"/>
          <p:cNvCxnSpPr>
            <a:endCxn id="101" idx="1"/>
          </p:cNvCxnSpPr>
          <p:nvPr/>
        </p:nvCxnSpPr>
        <p:spPr>
          <a:xfrm flipV="1">
            <a:off x="5098415" y="5081905"/>
            <a:ext cx="711200" cy="739775"/>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sp>
        <p:nvSpPr>
          <p:cNvPr id="110" name="矩形 109"/>
          <p:cNvSpPr/>
          <p:nvPr/>
        </p:nvSpPr>
        <p:spPr>
          <a:xfrm>
            <a:off x="6830378" y="5612130"/>
            <a:ext cx="1231900" cy="9302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000" strike="noStrike" noProof="1"/>
              <a:t>Frame team (if the other team has more than 3 players, they will break through)</a:t>
            </a:r>
            <a:endParaRPr lang="en-US" altLang="zh-CN" sz="1000" strike="noStrike" noProof="1"/>
          </a:p>
        </p:txBody>
      </p:sp>
      <p:sp>
        <p:nvSpPr>
          <p:cNvPr id="111" name="矩形 110"/>
          <p:cNvSpPr/>
          <p:nvPr/>
        </p:nvSpPr>
        <p:spPr>
          <a:xfrm>
            <a:off x="8402003" y="3569018"/>
            <a:ext cx="1254125" cy="711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400" strike="noStrike" noProof="1"/>
              <a:t>Distance less than 50 pixels</a:t>
            </a:r>
            <a:endParaRPr lang="en-US" altLang="zh-CN" sz="1400" strike="noStrike" noProof="1"/>
          </a:p>
        </p:txBody>
      </p:sp>
      <p:sp>
        <p:nvSpPr>
          <p:cNvPr id="112" name="矩形 111"/>
          <p:cNvSpPr/>
          <p:nvPr/>
        </p:nvSpPr>
        <p:spPr>
          <a:xfrm>
            <a:off x="9852978" y="3569018"/>
            <a:ext cx="1254125" cy="711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400" strike="noStrike" noProof="1"/>
              <a:t>Player passes the ball</a:t>
            </a:r>
            <a:endParaRPr lang="en-US" altLang="zh-CN" sz="1400" strike="noStrike" noProof="1"/>
          </a:p>
        </p:txBody>
      </p:sp>
      <p:cxnSp>
        <p:nvCxnSpPr>
          <p:cNvPr id="113" name="直接箭头连接符 112"/>
          <p:cNvCxnSpPr>
            <a:stCxn id="103" idx="3"/>
            <a:endCxn id="111" idx="1"/>
          </p:cNvCxnSpPr>
          <p:nvPr/>
        </p:nvCxnSpPr>
        <p:spPr>
          <a:xfrm>
            <a:off x="8181340" y="3924618"/>
            <a:ext cx="220663"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4" name="直接箭头连接符 113"/>
          <p:cNvCxnSpPr>
            <a:stCxn id="111" idx="3"/>
            <a:endCxn id="112" idx="1"/>
          </p:cNvCxnSpPr>
          <p:nvPr/>
        </p:nvCxnSpPr>
        <p:spPr>
          <a:xfrm>
            <a:off x="9656128" y="3924618"/>
            <a:ext cx="19685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5" name="肘形连接符 114"/>
          <p:cNvCxnSpPr>
            <a:stCxn id="112" idx="2"/>
            <a:endCxn id="110" idx="0"/>
          </p:cNvCxnSpPr>
          <p:nvPr/>
        </p:nvCxnSpPr>
        <p:spPr>
          <a:xfrm rot="5400000">
            <a:off x="8297228" y="3429318"/>
            <a:ext cx="1331913" cy="3033713"/>
          </a:xfrm>
          <a:prstGeom prst="bentConnector3">
            <a:avLst>
              <a:gd name="adj1" fmla="val 50024"/>
            </a:avLst>
          </a:prstGeom>
          <a:ln>
            <a:tailEnd type="arrow"/>
          </a:ln>
        </p:spPr>
        <p:style>
          <a:lnRef idx="2">
            <a:schemeClr val="accent1"/>
          </a:lnRef>
          <a:fillRef idx="0">
            <a:srgbClr val="FFFFFF"/>
          </a:fillRef>
          <a:effectRef idx="0">
            <a:srgbClr val="FFFFFF"/>
          </a:effectRef>
          <a:fontRef idx="minor">
            <a:schemeClr val="tx1"/>
          </a:fontRef>
        </p:style>
      </p:cxnSp>
      <p:sp>
        <p:nvSpPr>
          <p:cNvPr id="116" name="矩形 115"/>
          <p:cNvSpPr/>
          <p:nvPr/>
        </p:nvSpPr>
        <p:spPr>
          <a:xfrm>
            <a:off x="8328978" y="5748655"/>
            <a:ext cx="1255713" cy="711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000" strike="noStrike" noProof="1"/>
              <a:t>Pass and dribble the ball by yourself</a:t>
            </a:r>
            <a:endParaRPr lang="en-US" altLang="zh-CN" sz="1000" strike="noStrike" noProof="1"/>
          </a:p>
        </p:txBody>
      </p:sp>
      <p:sp>
        <p:nvSpPr>
          <p:cNvPr id="117" name="矩形 116"/>
          <p:cNvSpPr/>
          <p:nvPr/>
        </p:nvSpPr>
        <p:spPr>
          <a:xfrm>
            <a:off x="9852978" y="5721668"/>
            <a:ext cx="1254125" cy="711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000" strike="noStrike" noProof="1"/>
              <a:t>Judging shots and goals based on the position of the goal and goalkeeper</a:t>
            </a:r>
            <a:endParaRPr lang="en-US" altLang="zh-CN" sz="1000" strike="noStrike" noProof="1"/>
          </a:p>
        </p:txBody>
      </p:sp>
      <p:cxnSp>
        <p:nvCxnSpPr>
          <p:cNvPr id="118" name="直接箭头连接符 117"/>
          <p:cNvCxnSpPr>
            <a:stCxn id="112" idx="2"/>
            <a:endCxn id="117" idx="0"/>
          </p:cNvCxnSpPr>
          <p:nvPr/>
        </p:nvCxnSpPr>
        <p:spPr>
          <a:xfrm>
            <a:off x="10480040" y="4280218"/>
            <a:ext cx="0" cy="14414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9" name="直接箭头连接符 118"/>
          <p:cNvCxnSpPr>
            <a:endCxn id="116" idx="0"/>
          </p:cNvCxnSpPr>
          <p:nvPr/>
        </p:nvCxnSpPr>
        <p:spPr>
          <a:xfrm flipH="1">
            <a:off x="8956040" y="4929505"/>
            <a:ext cx="22225" cy="8191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0" name="肘形连接符 119"/>
          <p:cNvCxnSpPr>
            <a:stCxn id="101" idx="3"/>
          </p:cNvCxnSpPr>
          <p:nvPr/>
        </p:nvCxnSpPr>
        <p:spPr>
          <a:xfrm flipV="1">
            <a:off x="6725603" y="4281805"/>
            <a:ext cx="523875" cy="80010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121" name="矩形 120"/>
          <p:cNvSpPr/>
          <p:nvPr/>
        </p:nvSpPr>
        <p:spPr>
          <a:xfrm>
            <a:off x="6673215" y="5432743"/>
            <a:ext cx="4679950" cy="1296988"/>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fontAlgn="base"/>
            <a:endParaRPr lang="zh-CN" altLang="en-US" strike="noStrike" noProof="1"/>
          </a:p>
        </p:txBody>
      </p:sp>
      <p:cxnSp>
        <p:nvCxnSpPr>
          <p:cNvPr id="122" name="肘形连接符 121"/>
          <p:cNvCxnSpPr>
            <a:stCxn id="121" idx="3"/>
            <a:endCxn id="102" idx="3"/>
          </p:cNvCxnSpPr>
          <p:nvPr/>
        </p:nvCxnSpPr>
        <p:spPr>
          <a:xfrm flipV="1">
            <a:off x="11353165" y="2553335"/>
            <a:ext cx="149225" cy="3528695"/>
          </a:xfrm>
          <a:prstGeom prst="bentConnector3">
            <a:avLst>
              <a:gd name="adj1" fmla="val 259574"/>
            </a:avLst>
          </a:prstGeom>
          <a:ln>
            <a:tailEnd type="arrow"/>
          </a:ln>
        </p:spPr>
        <p:style>
          <a:lnRef idx="2">
            <a:schemeClr val="accent1"/>
          </a:lnRef>
          <a:fillRef idx="0">
            <a:srgbClr val="FFFFFF"/>
          </a:fillRef>
          <a:effectRef idx="0">
            <a:srgbClr val="FFFFFF"/>
          </a:effectRef>
          <a:fontRef idx="minor">
            <a:schemeClr val="tx1"/>
          </a:fontRef>
        </p:style>
      </p:cxnSp>
      <p:cxnSp>
        <p:nvCxnSpPr>
          <p:cNvPr id="123" name="直接箭头连接符 122"/>
          <p:cNvCxnSpPr>
            <a:stCxn id="96" idx="3"/>
            <a:endCxn id="98" idx="1"/>
          </p:cNvCxnSpPr>
          <p:nvPr/>
        </p:nvCxnSpPr>
        <p:spPr>
          <a:xfrm flipV="1">
            <a:off x="7539990" y="2474596"/>
            <a:ext cx="573405" cy="101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4" name="矩形 123"/>
          <p:cNvSpPr/>
          <p:nvPr/>
        </p:nvSpPr>
        <p:spPr>
          <a:xfrm>
            <a:off x="8001953" y="1830705"/>
            <a:ext cx="3773488" cy="151447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fontAlgn="base"/>
            <a:endParaRPr lang="zh-CN" altLang="en-US" strike="noStrike" noProof="1"/>
          </a:p>
        </p:txBody>
      </p:sp>
      <p:sp>
        <p:nvSpPr>
          <p:cNvPr id="127" name="圆角矩形 126"/>
          <p:cNvSpPr/>
          <p:nvPr/>
        </p:nvSpPr>
        <p:spPr>
          <a:xfrm>
            <a:off x="8062595" y="445135"/>
            <a:ext cx="3672205" cy="8636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Competition information</a:t>
            </a:r>
            <a:endParaRPr lang="en-US" altLang="zh-CN"/>
          </a:p>
        </p:txBody>
      </p:sp>
      <p:cxnSp>
        <p:nvCxnSpPr>
          <p:cNvPr id="128" name="直接箭头连接符 127"/>
          <p:cNvCxnSpPr>
            <a:stCxn id="124" idx="0"/>
            <a:endCxn id="127" idx="2"/>
          </p:cNvCxnSpPr>
          <p:nvPr/>
        </p:nvCxnSpPr>
        <p:spPr>
          <a:xfrm flipV="1">
            <a:off x="9889490" y="1308735"/>
            <a:ext cx="9525" cy="5219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0" name="文本框 129"/>
          <p:cNvSpPr txBox="1"/>
          <p:nvPr/>
        </p:nvSpPr>
        <p:spPr>
          <a:xfrm>
            <a:off x="821690" y="1978025"/>
            <a:ext cx="2011045" cy="2950845"/>
          </a:xfrm>
          <a:prstGeom prst="rect">
            <a:avLst/>
          </a:prstGeom>
          <a:noFill/>
        </p:spPr>
        <p:txBody>
          <a:bodyPr wrap="square" rtlCol="0">
            <a:noAutofit/>
          </a:bodyPr>
          <a:p>
            <a:r>
              <a:rPr lang="en-US" altLang="zh-CN" sz="1800"/>
              <a:t>a. Add CNOCR to identify match team information and time</a:t>
            </a:r>
            <a:endParaRPr lang="en-US" altLang="zh-CN" sz="1800"/>
          </a:p>
          <a:p>
            <a:r>
              <a:rPr lang="en-US" altLang="zh-CN" sz="1800"/>
              <a:t>b. Add goal recognition and team recognition</a:t>
            </a:r>
            <a:endParaRPr lang="en-US" altLang="zh-CN" sz="1800"/>
          </a:p>
          <a:p>
            <a:r>
              <a:rPr lang="en-US" altLang="zh-CN" sz="1800"/>
              <a:t>c. Add post-processing code to supplement critical events</a:t>
            </a:r>
            <a:endParaRPr lang="en-US" altLang="zh-CN" sz="1800"/>
          </a:p>
        </p:txBody>
      </p:sp>
      <p:sp>
        <p:nvSpPr>
          <p:cNvPr id="3" name="文本框 28"/>
          <p:cNvSpPr txBox="1"/>
          <p:nvPr/>
        </p:nvSpPr>
        <p:spPr>
          <a:xfrm>
            <a:off x="650875" y="88900"/>
            <a:ext cx="5643880" cy="982345"/>
          </a:xfrm>
          <a:prstGeom prst="rect">
            <a:avLst/>
          </a:prstGeom>
          <a:noFill/>
        </p:spPr>
        <p:txBody>
          <a:bodyPr wrap="square" lIns="121908" tIns="60955" rIns="121908" bIns="60955" rtlCol="0">
            <a:spAutoFit/>
          </a:bodyPr>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Intelligent Agent Solutions</a:t>
            </a:r>
            <a:endParaRPr lang="zh-CN" altLang="en-US" sz="2800" dirty="0" smtClean="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2" name="文本框 1"/>
          <p:cNvSpPr txBox="1"/>
          <p:nvPr/>
        </p:nvSpPr>
        <p:spPr>
          <a:xfrm>
            <a:off x="1055370" y="824865"/>
            <a:ext cx="10401300" cy="1014730"/>
          </a:xfrm>
          <a:prstGeom prst="rect">
            <a:avLst/>
          </a:prstGeom>
          <a:noFill/>
        </p:spPr>
        <p:txBody>
          <a:bodyPr wrap="square" rtlCol="0" anchor="t">
            <a:spAutoFit/>
          </a:bodyPr>
          <a:p>
            <a:pPr indent="0" fontAlgn="auto">
              <a:lnSpc>
                <a:spcPct val="150000"/>
              </a:lnSpc>
            </a:pPr>
            <a:r>
              <a:rPr lang="en-US" altLang="zh-CN" sz="2000" b="1">
                <a:sym typeface="+mn-ea"/>
              </a:rPr>
              <a:t>1. Each model inherits into a system</a:t>
            </a:r>
            <a:endParaRPr lang="en-US" altLang="zh-CN" sz="2000" b="1">
              <a:sym typeface="+mn-ea"/>
            </a:endParaRPr>
          </a:p>
          <a:p>
            <a:pPr indent="0" fontAlgn="auto">
              <a:lnSpc>
                <a:spcPct val="150000"/>
              </a:lnSpc>
            </a:pPr>
            <a:r>
              <a:rPr lang="en-US" altLang="zh-CN" sz="2000" b="1">
                <a:sym typeface="+mn-ea"/>
              </a:rPr>
              <a:t>Goal recognition and team recognition</a:t>
            </a:r>
            <a:endParaRPr lang="en-US" altLang="zh-CN" sz="2000" b="1">
              <a:sym typeface="+mn-ea"/>
            </a:endParaRPr>
          </a:p>
        </p:txBody>
      </p:sp>
      <p:pic>
        <p:nvPicPr>
          <p:cNvPr id="24578" name="图片 7"/>
          <p:cNvPicPr>
            <a:picLocks noChangeAspect="1"/>
          </p:cNvPicPr>
          <p:nvPr/>
        </p:nvPicPr>
        <p:blipFill>
          <a:blip r:embed="rId1"/>
          <a:stretch>
            <a:fillRect/>
          </a:stretch>
        </p:blipFill>
        <p:spPr>
          <a:xfrm>
            <a:off x="8687753" y="3018790"/>
            <a:ext cx="1382712" cy="1012825"/>
          </a:xfrm>
          <a:prstGeom prst="rect">
            <a:avLst/>
          </a:prstGeom>
          <a:noFill/>
          <a:ln w="9525">
            <a:noFill/>
          </a:ln>
        </p:spPr>
      </p:pic>
      <p:sp>
        <p:nvSpPr>
          <p:cNvPr id="3" name="矩形 2"/>
          <p:cNvSpPr/>
          <p:nvPr/>
        </p:nvSpPr>
        <p:spPr>
          <a:xfrm>
            <a:off x="3582353" y="1794828"/>
            <a:ext cx="588963" cy="79216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400" strike="noStrike" noProof="1"/>
              <a:t>edge detection </a:t>
            </a:r>
            <a:endParaRPr lang="en-US" altLang="zh-CN" sz="1400" strike="noStrike" noProof="1"/>
          </a:p>
        </p:txBody>
      </p:sp>
      <p:sp>
        <p:nvSpPr>
          <p:cNvPr id="11" name="矩形 10"/>
          <p:cNvSpPr/>
          <p:nvPr/>
        </p:nvSpPr>
        <p:spPr>
          <a:xfrm>
            <a:off x="4618990" y="1794828"/>
            <a:ext cx="1108075" cy="79216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400" strike="noStrike" noProof="1"/>
              <a:t>Hough transform for detecting straight lines</a:t>
            </a:r>
            <a:endParaRPr lang="en-US" altLang="zh-CN" sz="1400" strike="noStrike" noProof="1"/>
          </a:p>
        </p:txBody>
      </p:sp>
      <p:sp>
        <p:nvSpPr>
          <p:cNvPr id="12" name="矩形 11"/>
          <p:cNvSpPr/>
          <p:nvPr/>
        </p:nvSpPr>
        <p:spPr>
          <a:xfrm>
            <a:off x="6023928" y="1801178"/>
            <a:ext cx="1166813" cy="78581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000" strike="noStrike" noProof="1"/>
              <a:t>The most densely populated area of line segment center points</a:t>
            </a:r>
            <a:endParaRPr lang="en-US" altLang="zh-CN" sz="1000" strike="noStrike" noProof="1"/>
          </a:p>
        </p:txBody>
      </p:sp>
      <p:sp>
        <p:nvSpPr>
          <p:cNvPr id="13" name="矩形 12"/>
          <p:cNvSpPr/>
          <p:nvPr/>
        </p:nvSpPr>
        <p:spPr>
          <a:xfrm>
            <a:off x="3295015" y="3018790"/>
            <a:ext cx="1095375" cy="10128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t>KMeans</a:t>
            </a:r>
            <a:r>
              <a:rPr lang="en-US" altLang="zh-CN" sz="1400" strike="noStrike" noProof="1"/>
              <a:t>Cluster to find the densest region</a:t>
            </a:r>
            <a:endParaRPr lang="en-US" altLang="zh-CN" sz="1400" strike="noStrike" noProof="1"/>
          </a:p>
        </p:txBody>
      </p:sp>
      <p:sp>
        <p:nvSpPr>
          <p:cNvPr id="14" name="矩形 13"/>
          <p:cNvSpPr/>
          <p:nvPr/>
        </p:nvSpPr>
        <p:spPr>
          <a:xfrm>
            <a:off x="4726940" y="3018790"/>
            <a:ext cx="1044575" cy="10128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000" strike="noStrike" noProof="1"/>
              <a:t>Threshold for the number of straight lines to determine the presence of a goal</a:t>
            </a:r>
            <a:endParaRPr lang="en-US" altLang="zh-CN" sz="1000" strike="noStrike" noProof="1"/>
          </a:p>
        </p:txBody>
      </p:sp>
      <p:sp>
        <p:nvSpPr>
          <p:cNvPr id="15" name="矩形 14"/>
          <p:cNvSpPr/>
          <p:nvPr/>
        </p:nvSpPr>
        <p:spPr>
          <a:xfrm>
            <a:off x="6023928" y="3018790"/>
            <a:ext cx="1166813" cy="10191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000" strike="noStrike" noProof="1"/>
              <a:t>Draw an inscribed rectangle at the center points of all lines to obtain four corner points</a:t>
            </a:r>
            <a:endParaRPr lang="en-US" altLang="zh-CN" sz="1000" strike="noStrike" noProof="1"/>
          </a:p>
        </p:txBody>
      </p:sp>
      <p:sp>
        <p:nvSpPr>
          <p:cNvPr id="16" name="矩形 15"/>
          <p:cNvSpPr/>
          <p:nvPr/>
        </p:nvSpPr>
        <p:spPr>
          <a:xfrm>
            <a:off x="7392353" y="3018790"/>
            <a:ext cx="933450" cy="10128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000" strike="noStrike" noProof="1"/>
              <a:t>Select parallel lines and draw a quadrilateral based on the slope</a:t>
            </a:r>
            <a:endParaRPr lang="en-US" altLang="zh-CN" sz="1000" strike="noStrike" noProof="1"/>
          </a:p>
        </p:txBody>
      </p:sp>
      <p:cxnSp>
        <p:nvCxnSpPr>
          <p:cNvPr id="4" name="直接箭头连接符 3"/>
          <p:cNvCxnSpPr>
            <a:stCxn id="24592" idx="3"/>
            <a:endCxn id="3" idx="1"/>
          </p:cNvCxnSpPr>
          <p:nvPr/>
        </p:nvCxnSpPr>
        <p:spPr>
          <a:xfrm flipV="1">
            <a:off x="2820353" y="2191703"/>
            <a:ext cx="762000" cy="1588"/>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5" name="直接箭头连接符 4"/>
          <p:cNvCxnSpPr>
            <a:stCxn id="14" idx="3"/>
            <a:endCxn id="15" idx="1"/>
          </p:cNvCxnSpPr>
          <p:nvPr/>
        </p:nvCxnSpPr>
        <p:spPr>
          <a:xfrm>
            <a:off x="5771515" y="3526790"/>
            <a:ext cx="252413" cy="1588"/>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19" name="直接箭头连接符 18"/>
          <p:cNvCxnSpPr>
            <a:stCxn id="13" idx="3"/>
            <a:endCxn id="14" idx="1"/>
          </p:cNvCxnSpPr>
          <p:nvPr/>
        </p:nvCxnSpPr>
        <p:spPr>
          <a:xfrm>
            <a:off x="4390390" y="3525203"/>
            <a:ext cx="336550" cy="1588"/>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0" name="直接箭头连接符 19"/>
          <p:cNvCxnSpPr>
            <a:stCxn id="3" idx="3"/>
            <a:endCxn id="11" idx="1"/>
          </p:cNvCxnSpPr>
          <p:nvPr/>
        </p:nvCxnSpPr>
        <p:spPr>
          <a:xfrm>
            <a:off x="4171315" y="2191703"/>
            <a:ext cx="447675" cy="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1" name="直接箭头连接符 20"/>
          <p:cNvCxnSpPr>
            <a:stCxn id="11" idx="3"/>
            <a:endCxn id="12" idx="1"/>
          </p:cNvCxnSpPr>
          <p:nvPr/>
        </p:nvCxnSpPr>
        <p:spPr>
          <a:xfrm>
            <a:off x="5727065" y="2191703"/>
            <a:ext cx="296863" cy="1588"/>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2" name="直接箭头连接符 21"/>
          <p:cNvCxnSpPr>
            <a:stCxn id="15" idx="3"/>
            <a:endCxn id="16" idx="1"/>
          </p:cNvCxnSpPr>
          <p:nvPr/>
        </p:nvCxnSpPr>
        <p:spPr>
          <a:xfrm flipV="1">
            <a:off x="7190740" y="3526790"/>
            <a:ext cx="201613" cy="1588"/>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pic>
        <p:nvPicPr>
          <p:cNvPr id="24592" name="图片 22"/>
          <p:cNvPicPr>
            <a:picLocks noChangeAspect="1"/>
          </p:cNvPicPr>
          <p:nvPr/>
        </p:nvPicPr>
        <p:blipFill>
          <a:blip r:embed="rId2"/>
          <a:stretch>
            <a:fillRect/>
          </a:stretch>
        </p:blipFill>
        <p:spPr>
          <a:xfrm>
            <a:off x="1415415" y="1801178"/>
            <a:ext cx="1404938" cy="785812"/>
          </a:xfrm>
          <a:prstGeom prst="rect">
            <a:avLst/>
          </a:prstGeom>
          <a:noFill/>
          <a:ln w="9525">
            <a:noFill/>
          </a:ln>
        </p:spPr>
      </p:pic>
      <p:cxnSp>
        <p:nvCxnSpPr>
          <p:cNvPr id="24" name="肘形连接符 23"/>
          <p:cNvCxnSpPr>
            <a:stCxn id="12" idx="3"/>
            <a:endCxn id="13" idx="1"/>
          </p:cNvCxnSpPr>
          <p:nvPr/>
        </p:nvCxnSpPr>
        <p:spPr>
          <a:xfrm flipH="1">
            <a:off x="3295015" y="2193290"/>
            <a:ext cx="3895725" cy="1331913"/>
          </a:xfrm>
          <a:prstGeom prst="bentConnector5">
            <a:avLst>
              <a:gd name="adj1" fmla="val -6111"/>
              <a:gd name="adj2" fmla="val 45732"/>
              <a:gd name="adj3" fmla="val 10611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25" name="直接箭头连接符 24"/>
          <p:cNvCxnSpPr>
            <a:stCxn id="16" idx="3"/>
            <a:endCxn id="24578" idx="1"/>
          </p:cNvCxnSpPr>
          <p:nvPr/>
        </p:nvCxnSpPr>
        <p:spPr>
          <a:xfrm flipV="1">
            <a:off x="8325803" y="3525203"/>
            <a:ext cx="361950" cy="1588"/>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pic>
        <p:nvPicPr>
          <p:cNvPr id="24595" name="图片 25"/>
          <p:cNvPicPr>
            <a:picLocks noChangeAspect="1"/>
          </p:cNvPicPr>
          <p:nvPr/>
        </p:nvPicPr>
        <p:blipFill>
          <a:blip r:embed="rId3"/>
          <a:stretch>
            <a:fillRect/>
          </a:stretch>
        </p:blipFill>
        <p:spPr>
          <a:xfrm>
            <a:off x="1275715" y="4868228"/>
            <a:ext cx="1822450" cy="1035050"/>
          </a:xfrm>
          <a:prstGeom prst="rect">
            <a:avLst/>
          </a:prstGeom>
          <a:noFill/>
          <a:ln w="9525">
            <a:noFill/>
          </a:ln>
        </p:spPr>
      </p:pic>
      <p:pic>
        <p:nvPicPr>
          <p:cNvPr id="24596" name="图片 26"/>
          <p:cNvPicPr>
            <a:picLocks noChangeAspect="1"/>
          </p:cNvPicPr>
          <p:nvPr/>
        </p:nvPicPr>
        <p:blipFill>
          <a:blip r:embed="rId4"/>
          <a:stretch>
            <a:fillRect/>
          </a:stretch>
        </p:blipFill>
        <p:spPr>
          <a:xfrm>
            <a:off x="4846003" y="4685665"/>
            <a:ext cx="2312987" cy="1422400"/>
          </a:xfrm>
          <a:prstGeom prst="rect">
            <a:avLst/>
          </a:prstGeom>
          <a:noFill/>
          <a:ln w="9525">
            <a:noFill/>
          </a:ln>
        </p:spPr>
      </p:pic>
      <p:sp>
        <p:nvSpPr>
          <p:cNvPr id="28" name="矩形 27"/>
          <p:cNvSpPr/>
          <p:nvPr/>
        </p:nvSpPr>
        <p:spPr>
          <a:xfrm>
            <a:off x="3502978" y="4965065"/>
            <a:ext cx="1033463" cy="8413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400" strike="noStrike" noProof="1"/>
              <a:t>object detection </a:t>
            </a:r>
            <a:endParaRPr lang="en-US" altLang="zh-CN" sz="1400" strike="noStrike" noProof="1"/>
          </a:p>
        </p:txBody>
      </p:sp>
      <p:pic>
        <p:nvPicPr>
          <p:cNvPr id="24598" name="图片 28"/>
          <p:cNvPicPr>
            <a:picLocks noChangeAspect="1"/>
          </p:cNvPicPr>
          <p:nvPr/>
        </p:nvPicPr>
        <p:blipFill>
          <a:blip r:embed="rId5"/>
          <a:stretch>
            <a:fillRect/>
          </a:stretch>
        </p:blipFill>
        <p:spPr>
          <a:xfrm>
            <a:off x="9048115" y="4579303"/>
            <a:ext cx="1106488" cy="1635125"/>
          </a:xfrm>
          <a:prstGeom prst="rect">
            <a:avLst/>
          </a:prstGeom>
          <a:noFill/>
          <a:ln w="9525">
            <a:noFill/>
          </a:ln>
        </p:spPr>
      </p:pic>
      <p:sp>
        <p:nvSpPr>
          <p:cNvPr id="30" name="矩形 29"/>
          <p:cNvSpPr/>
          <p:nvPr/>
        </p:nvSpPr>
        <p:spPr>
          <a:xfrm>
            <a:off x="7493953" y="4923790"/>
            <a:ext cx="1219200" cy="9366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z="1000" strike="noStrike" noProof="1"/>
              <a:t>KMeans divides teams based on image color features</a:t>
            </a:r>
            <a:endParaRPr lang="en-US" altLang="zh-CN" sz="1000" strike="noStrike" noProof="1"/>
          </a:p>
        </p:txBody>
      </p:sp>
      <p:cxnSp>
        <p:nvCxnSpPr>
          <p:cNvPr id="31" name="直接箭头连接符 30"/>
          <p:cNvCxnSpPr>
            <a:stCxn id="30" idx="3"/>
            <a:endCxn id="24598" idx="1"/>
          </p:cNvCxnSpPr>
          <p:nvPr/>
        </p:nvCxnSpPr>
        <p:spPr>
          <a:xfrm>
            <a:off x="8713153" y="5392103"/>
            <a:ext cx="334963" cy="4763"/>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32" name="直接箭头连接符 31"/>
          <p:cNvCxnSpPr>
            <a:stCxn id="24596" idx="3"/>
            <a:endCxn id="30" idx="1"/>
          </p:cNvCxnSpPr>
          <p:nvPr/>
        </p:nvCxnSpPr>
        <p:spPr>
          <a:xfrm flipV="1">
            <a:off x="7158990" y="5392103"/>
            <a:ext cx="334963" cy="4763"/>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33" name="直接箭头连接符 32"/>
          <p:cNvCxnSpPr>
            <a:stCxn id="28" idx="3"/>
            <a:endCxn id="24596" idx="1"/>
          </p:cNvCxnSpPr>
          <p:nvPr/>
        </p:nvCxnSpPr>
        <p:spPr>
          <a:xfrm>
            <a:off x="4536440" y="5385753"/>
            <a:ext cx="309563" cy="11113"/>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34" name="直接箭头连接符 33"/>
          <p:cNvCxnSpPr>
            <a:stCxn id="24595" idx="3"/>
            <a:endCxn id="28" idx="1"/>
          </p:cNvCxnSpPr>
          <p:nvPr/>
        </p:nvCxnSpPr>
        <p:spPr>
          <a:xfrm flipV="1">
            <a:off x="3098165" y="5385753"/>
            <a:ext cx="404813" cy="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sp>
        <p:nvSpPr>
          <p:cNvPr id="6" name="文本框 28"/>
          <p:cNvSpPr txBox="1"/>
          <p:nvPr/>
        </p:nvSpPr>
        <p:spPr>
          <a:xfrm>
            <a:off x="650875" y="88900"/>
            <a:ext cx="5643880" cy="982345"/>
          </a:xfrm>
          <a:prstGeom prst="rect">
            <a:avLst/>
          </a:prstGeom>
          <a:noFill/>
        </p:spPr>
        <p:txBody>
          <a:bodyPr wrap="square" lIns="121908" tIns="60955" rIns="121908" bIns="60955" rtlCol="0">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Intelligent Agent Solutions</a:t>
            </a:r>
            <a:endParaRPr lang="zh-CN" altLang="en-US" sz="2800" dirty="0" smtClean="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2" name="文本框 1"/>
          <p:cNvSpPr txBox="1"/>
          <p:nvPr/>
        </p:nvSpPr>
        <p:spPr>
          <a:xfrm>
            <a:off x="1055370" y="1124585"/>
            <a:ext cx="10401300" cy="2168525"/>
          </a:xfrm>
          <a:prstGeom prst="rect">
            <a:avLst/>
          </a:prstGeom>
          <a:noFill/>
        </p:spPr>
        <p:txBody>
          <a:bodyPr wrap="square" rtlCol="0" anchor="t">
            <a:spAutoFit/>
          </a:bodyPr>
          <a:p>
            <a:pPr fontAlgn="auto">
              <a:lnSpc>
                <a:spcPct val="150000"/>
              </a:lnSpc>
            </a:pPr>
            <a:r>
              <a:rPr lang="en-US" altLang="zh-CN" sz="1800">
                <a:sym typeface="+mn-ea"/>
              </a:rPr>
              <a:t>1. Each model inherits into a system</a:t>
            </a:r>
            <a:endParaRPr lang="en-US" altLang="zh-CN" sz="1800">
              <a:sym typeface="+mn-ea"/>
            </a:endParaRPr>
          </a:p>
          <a:p>
            <a:pPr fontAlgn="auto">
              <a:lnSpc>
                <a:spcPct val="150000"/>
              </a:lnSpc>
            </a:pPr>
            <a:r>
              <a:rPr lang="en-US" altLang="zh-CN" sz="1800">
                <a:sym typeface="+mn-ea"/>
              </a:rPr>
              <a:t>Problem discovery and improvement:</a:t>
            </a:r>
            <a:endParaRPr lang="en-US" altLang="zh-CN" sz="1800">
              <a:sym typeface="+mn-ea"/>
            </a:endParaRPr>
          </a:p>
          <a:p>
            <a:pPr indent="457200" fontAlgn="auto">
              <a:lnSpc>
                <a:spcPct val="150000"/>
              </a:lnSpc>
            </a:pPr>
            <a:r>
              <a:rPr lang="en-US" altLang="zh-CN" sz="1800">
                <a:sym typeface="+mn-ea"/>
              </a:rPr>
              <a:t>Putting football detection into the entire tracking system will cause changes in the football ID to some extent, which will slightly affect the performance of the system. Therefore, football tracking will not be carried out.</a:t>
            </a:r>
            <a:endParaRPr lang="en-US" altLang="zh-CN" sz="1800">
              <a:sym typeface="+mn-ea"/>
            </a:endParaRPr>
          </a:p>
        </p:txBody>
      </p:sp>
      <p:pic>
        <p:nvPicPr>
          <p:cNvPr id="3" name="图片 2"/>
          <p:cNvPicPr>
            <a:picLocks noChangeAspect="1"/>
          </p:cNvPicPr>
          <p:nvPr/>
        </p:nvPicPr>
        <p:blipFill>
          <a:blip r:embed="rId1"/>
          <a:stretch>
            <a:fillRect/>
          </a:stretch>
        </p:blipFill>
        <p:spPr>
          <a:xfrm>
            <a:off x="1030605" y="2993390"/>
            <a:ext cx="10266045" cy="3625215"/>
          </a:xfrm>
          <a:prstGeom prst="rect">
            <a:avLst/>
          </a:prstGeom>
        </p:spPr>
      </p:pic>
      <p:sp>
        <p:nvSpPr>
          <p:cNvPr id="4" name="文本框 28"/>
          <p:cNvSpPr txBox="1"/>
          <p:nvPr/>
        </p:nvSpPr>
        <p:spPr>
          <a:xfrm>
            <a:off x="650875" y="88900"/>
            <a:ext cx="5643880" cy="982345"/>
          </a:xfrm>
          <a:prstGeom prst="rect">
            <a:avLst/>
          </a:prstGeom>
          <a:noFill/>
        </p:spPr>
        <p:txBody>
          <a:bodyPr wrap="square" lIns="121908" tIns="60955" rIns="121908" bIns="60955" rtlCol="0">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Intelligent Agent Solutions</a:t>
            </a:r>
            <a:endParaRPr lang="zh-CN" altLang="en-US" sz="2800" dirty="0" smtClean="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2" name="文本框 1"/>
          <p:cNvSpPr txBox="1"/>
          <p:nvPr/>
        </p:nvSpPr>
        <p:spPr>
          <a:xfrm>
            <a:off x="1055370" y="824865"/>
            <a:ext cx="10401300" cy="5262245"/>
          </a:xfrm>
          <a:prstGeom prst="rect">
            <a:avLst/>
          </a:prstGeom>
          <a:noFill/>
        </p:spPr>
        <p:txBody>
          <a:bodyPr wrap="square" rtlCol="0" anchor="t">
            <a:spAutoFit/>
          </a:bodyPr>
          <a:p>
            <a:pPr fontAlgn="auto">
              <a:lnSpc>
                <a:spcPct val="150000"/>
              </a:lnSpc>
            </a:pPr>
            <a:r>
              <a:rPr lang="en-US" altLang="zh-CN" sz="1600">
                <a:sym typeface="+mn-ea"/>
              </a:rPr>
              <a:t>2. Deploy the subsystem obtained from 1 as a service and request it through POST</a:t>
            </a:r>
            <a:endParaRPr lang="en-US" altLang="zh-CN" sz="1600">
              <a:sym typeface="+mn-ea"/>
            </a:endParaRPr>
          </a:p>
          <a:p>
            <a:pPr fontAlgn="auto">
              <a:lnSpc>
                <a:spcPct val="150000"/>
              </a:lnSpc>
            </a:pPr>
            <a:r>
              <a:rPr lang="en-US" altLang="zh-CN" sz="1600">
                <a:sym typeface="+mn-ea"/>
              </a:rPr>
              <a:t>Model deployment: Deploy the video commentary system as a service using the Flask framework, and then call it through post requests.</a:t>
            </a:r>
            <a:endParaRPr lang="en-US" altLang="zh-CN" sz="1600">
              <a:sym typeface="+mn-ea"/>
            </a:endParaRPr>
          </a:p>
          <a:p>
            <a:pPr fontAlgn="auto">
              <a:lnSpc>
                <a:spcPct val="150000"/>
              </a:lnSpc>
            </a:pPr>
            <a:r>
              <a:rPr lang="en-US" altLang="zh-CN" sz="1600">
                <a:sym typeface="+mn-ea"/>
              </a:rPr>
              <a:t>Model deployment platform: https://www.deepln.com/#/  , </a:t>
            </a:r>
            <a:endParaRPr lang="en-US" altLang="zh-CN" sz="1600">
              <a:sym typeface="+mn-ea"/>
            </a:endParaRPr>
          </a:p>
          <a:p>
            <a:pPr fontAlgn="auto">
              <a:lnSpc>
                <a:spcPct val="150000"/>
              </a:lnSpc>
            </a:pPr>
            <a:r>
              <a:rPr lang="en-US" altLang="zh-CN" sz="1600">
                <a:sym typeface="+mn-ea"/>
              </a:rPr>
              <a:t>Resources: GPU RTX-3060 VRAM: 12GB CPU cores: 56 cores (relatively few)</a:t>
            </a:r>
            <a:endParaRPr lang="en-US" altLang="zh-CN" sz="1600">
              <a:sym typeface="+mn-ea"/>
            </a:endParaRPr>
          </a:p>
          <a:p>
            <a:pPr fontAlgn="auto">
              <a:lnSpc>
                <a:spcPct val="150000"/>
              </a:lnSpc>
            </a:pPr>
            <a:r>
              <a:rPr lang="en-US" altLang="zh-CN" sz="1600">
                <a:sym typeface="+mn-ea"/>
              </a:rPr>
              <a:t>Lightweight OCR and tracking model deployment (default models with relatively large specifications)</a:t>
            </a:r>
            <a:endParaRPr lang="en-US" altLang="zh-CN" sz="1600">
              <a:sym typeface="+mn-ea"/>
            </a:endParaRPr>
          </a:p>
          <a:p>
            <a:pPr fontAlgn="auto">
              <a:lnSpc>
                <a:spcPct val="150000"/>
              </a:lnSpc>
            </a:pPr>
            <a:r>
              <a:rPr lang="en-US" altLang="zh-CN" sz="1600">
                <a:sym typeface="+mn-ea"/>
              </a:rPr>
              <a:t>Replacing the tracking model osnet-x1_0 with Market1501_clipreid_ViT-B-16_60.pth can improve performance to some extent, but the number of parameters will increase, resulting in an increase in inference time.</a:t>
            </a:r>
            <a:endParaRPr lang="en-US" altLang="zh-CN" sz="1600">
              <a:sym typeface="+mn-ea"/>
            </a:endParaRPr>
          </a:p>
          <a:p>
            <a:pPr fontAlgn="auto">
              <a:lnSpc>
                <a:spcPct val="150000"/>
              </a:lnSpc>
            </a:pPr>
            <a:r>
              <a:rPr lang="en-US" altLang="zh-CN" sz="1600">
                <a:sym typeface="+mn-ea"/>
              </a:rPr>
              <a:t>Replacing the posture detection model yolov5m-pose with easyViTPose has some improvement in performance, but the number of parameters will increase, resulting in an increase in inference time.</a:t>
            </a:r>
            <a:endParaRPr lang="en-US" altLang="zh-CN" sz="1600">
              <a:sym typeface="+mn-ea"/>
            </a:endParaRPr>
          </a:p>
          <a:p>
            <a:pPr fontAlgn="auto">
              <a:lnSpc>
                <a:spcPct val="150000"/>
              </a:lnSpc>
            </a:pPr>
            <a:r>
              <a:rPr lang="en-US" altLang="zh-CN" sz="1600">
                <a:sym typeface="+mn-ea"/>
              </a:rPr>
              <a:t>Replacement method:</a:t>
            </a:r>
            <a:endParaRPr lang="en-US" altLang="zh-CN" sz="1600">
              <a:sym typeface="+mn-ea"/>
            </a:endParaRPr>
          </a:p>
          <a:p>
            <a:pPr fontAlgn="auto">
              <a:lnSpc>
                <a:spcPct val="150000"/>
              </a:lnSpc>
            </a:pPr>
            <a:r>
              <a:rPr lang="en-US" altLang="zh-CN" sz="1600">
                <a:sym typeface="+mn-ea"/>
              </a:rPr>
              <a:t>Annotate CLIPReIDModel in </a:t>
            </a:r>
            <a:r>
              <a:rPr lang="zh-CN" altLang="en-US" sz="1600">
                <a:sym typeface="+mn-ea"/>
              </a:rPr>
              <a:t>Deep-EIoU\reid\torchreid\utils\feature_extractor.py</a:t>
            </a:r>
            <a:r>
              <a:rPr lang="en-US" altLang="zh-CN" sz="1600">
                <a:sym typeface="+mn-ea"/>
              </a:rPr>
              <a:t> to use the osnet-x1_0 model for tracking.</a:t>
            </a:r>
            <a:endParaRPr lang="en-US" altLang="zh-CN" sz="1600">
              <a:sym typeface="+mn-ea"/>
            </a:endParaRPr>
          </a:p>
          <a:p>
            <a:pPr fontAlgn="auto">
              <a:lnSpc>
                <a:spcPct val="150000"/>
              </a:lnSpc>
            </a:pPr>
            <a:r>
              <a:rPr lang="en-US" altLang="zh-CN" sz="1600">
                <a:sym typeface="+mn-ea"/>
              </a:rPr>
              <a:t>By changing the pose type parameter to yolov8m pose in </a:t>
            </a:r>
            <a:r>
              <a:rPr lang="zh-CN" altLang="en-US" sz="1600">
                <a:sym typeface="+mn-ea"/>
              </a:rPr>
              <a:t>Soccernet-Jersey-Number-OCR-main\image_inference_by_trained_model.py</a:t>
            </a:r>
            <a:r>
              <a:rPr lang="en-US" altLang="zh-CN" sz="1600">
                <a:sym typeface="+mn-ea"/>
              </a:rPr>
              <a:t>, one can use yolov8m pose for pose estimation.</a:t>
            </a:r>
            <a:endParaRPr lang="en-US" altLang="zh-CN" sz="1600">
              <a:sym typeface="+mn-ea"/>
            </a:endParaRPr>
          </a:p>
        </p:txBody>
      </p:sp>
      <p:sp>
        <p:nvSpPr>
          <p:cNvPr id="3" name="文本框 28"/>
          <p:cNvSpPr txBox="1"/>
          <p:nvPr/>
        </p:nvSpPr>
        <p:spPr>
          <a:xfrm>
            <a:off x="650875" y="88900"/>
            <a:ext cx="5643880" cy="982345"/>
          </a:xfrm>
          <a:prstGeom prst="rect">
            <a:avLst/>
          </a:prstGeom>
          <a:noFill/>
        </p:spPr>
        <p:txBody>
          <a:bodyPr wrap="square" lIns="121908" tIns="60955" rIns="121908" bIns="60955" rtlCol="0">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Intelligent Agent Solutions</a:t>
            </a:r>
            <a:endParaRPr lang="zh-CN" altLang="en-US" sz="2800" dirty="0" smtClean="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2" name="文本框 1"/>
          <p:cNvSpPr txBox="1"/>
          <p:nvPr/>
        </p:nvSpPr>
        <p:spPr>
          <a:xfrm>
            <a:off x="1055370" y="824865"/>
            <a:ext cx="10401300" cy="645160"/>
          </a:xfrm>
          <a:prstGeom prst="rect">
            <a:avLst/>
          </a:prstGeom>
          <a:noFill/>
        </p:spPr>
        <p:txBody>
          <a:bodyPr wrap="square" rtlCol="0" anchor="t">
            <a:spAutoFit/>
          </a:bodyPr>
          <a:p>
            <a:pPr fontAlgn="auto">
              <a:lnSpc>
                <a:spcPct val="150000"/>
              </a:lnSpc>
            </a:pPr>
            <a:r>
              <a:rPr lang="en-US" altLang="zh-CN" b="1">
                <a:sym typeface="+mn-ea"/>
              </a:rPr>
              <a:t>3. Production workflow</a:t>
            </a:r>
            <a:endParaRPr lang="en-US" altLang="zh-CN" b="1">
              <a:sym typeface="+mn-ea"/>
            </a:endParaRPr>
          </a:p>
        </p:txBody>
      </p:sp>
      <p:pic>
        <p:nvPicPr>
          <p:cNvPr id="6" name="图片 5"/>
          <p:cNvPicPr>
            <a:picLocks noChangeAspect="1"/>
          </p:cNvPicPr>
          <p:nvPr/>
        </p:nvPicPr>
        <p:blipFill>
          <a:blip r:embed="rId1"/>
          <a:stretch>
            <a:fillRect/>
          </a:stretch>
        </p:blipFill>
        <p:spPr>
          <a:xfrm>
            <a:off x="3007360" y="1508125"/>
            <a:ext cx="7699375" cy="5020310"/>
          </a:xfrm>
          <a:prstGeom prst="rect">
            <a:avLst/>
          </a:prstGeom>
        </p:spPr>
      </p:pic>
      <p:sp>
        <p:nvSpPr>
          <p:cNvPr id="3" name="文本框 28"/>
          <p:cNvSpPr txBox="1"/>
          <p:nvPr/>
        </p:nvSpPr>
        <p:spPr>
          <a:xfrm>
            <a:off x="650875" y="88900"/>
            <a:ext cx="5643880" cy="982345"/>
          </a:xfrm>
          <a:prstGeom prst="rect">
            <a:avLst/>
          </a:prstGeom>
          <a:noFill/>
        </p:spPr>
        <p:txBody>
          <a:bodyPr wrap="square" lIns="121908" tIns="60955" rIns="121908" bIns="60955" rtlCol="0">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Intelligent Agent Solutions</a:t>
            </a:r>
            <a:endParaRPr lang="zh-CN" altLang="en-US" sz="2800" dirty="0" smtClean="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2" name="文本框 1"/>
          <p:cNvSpPr txBox="1"/>
          <p:nvPr/>
        </p:nvSpPr>
        <p:spPr>
          <a:xfrm>
            <a:off x="1055370" y="1124585"/>
            <a:ext cx="4737735" cy="4290695"/>
          </a:xfrm>
          <a:prstGeom prst="rect">
            <a:avLst/>
          </a:prstGeom>
          <a:noFill/>
        </p:spPr>
        <p:txBody>
          <a:bodyPr wrap="square" rtlCol="0" anchor="t">
            <a:noAutofit/>
          </a:bodyPr>
          <a:p>
            <a:pPr fontAlgn="auto">
              <a:lnSpc>
                <a:spcPct val="150000"/>
              </a:lnSpc>
            </a:pPr>
            <a:r>
              <a:rPr lang="en-US" altLang="zh-CN" sz="1800">
                <a:sym typeface="+mn-ea"/>
              </a:rPr>
              <a:t>4. Creating intelligent agents</a:t>
            </a:r>
            <a:endParaRPr lang="en-US" altLang="zh-CN" sz="1800">
              <a:sym typeface="+mn-ea"/>
            </a:endParaRPr>
          </a:p>
          <a:p>
            <a:pPr indent="457200" fontAlgn="auto">
              <a:lnSpc>
                <a:spcPct val="150000"/>
              </a:lnSpc>
            </a:pPr>
            <a:r>
              <a:rPr lang="en-US" altLang="zh-CN" sz="1600">
                <a:sym typeface="+mn-ea"/>
              </a:rPr>
              <a:t>Due to the fact that the entire system for sports event commentary takes approximately 0.8 minutes to process a 1-second video, an 11 second video takes about 7 minutes, and the session of the intelligent agent currently only takes 120 seconds to time out. Sending a URL once does not meet the requirement of receiving commentary information. Therefore, by issuing the same URL twice, the user can receive explanatory information (if it is not processed completely, the user will be prompted to wait, and if a different URL is issued after processing is completed, new processing will be performed)</a:t>
            </a:r>
            <a:endParaRPr lang="en-US" altLang="zh-CN" sz="1600">
              <a:sym typeface="+mn-ea"/>
            </a:endParaRPr>
          </a:p>
        </p:txBody>
      </p:sp>
      <p:pic>
        <p:nvPicPr>
          <p:cNvPr id="3" name="图片 2"/>
          <p:cNvPicPr>
            <a:picLocks noChangeAspect="1"/>
          </p:cNvPicPr>
          <p:nvPr/>
        </p:nvPicPr>
        <p:blipFill>
          <a:blip r:embed="rId1"/>
          <a:stretch>
            <a:fillRect/>
          </a:stretch>
        </p:blipFill>
        <p:spPr>
          <a:xfrm>
            <a:off x="6240145" y="116205"/>
            <a:ext cx="5466715" cy="6344920"/>
          </a:xfrm>
          <a:prstGeom prst="rect">
            <a:avLst/>
          </a:prstGeom>
        </p:spPr>
      </p:pic>
      <p:sp>
        <p:nvSpPr>
          <p:cNvPr id="4" name="文本框 28"/>
          <p:cNvSpPr txBox="1"/>
          <p:nvPr/>
        </p:nvSpPr>
        <p:spPr>
          <a:xfrm>
            <a:off x="650875" y="88900"/>
            <a:ext cx="5643880" cy="982345"/>
          </a:xfrm>
          <a:prstGeom prst="rect">
            <a:avLst/>
          </a:prstGeom>
          <a:noFill/>
        </p:spPr>
        <p:txBody>
          <a:bodyPr wrap="square" lIns="121908" tIns="60955" rIns="121908" bIns="60955" rtlCol="0">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Intelligent Agent Solutions</a:t>
            </a:r>
            <a:endParaRPr lang="zh-CN" altLang="en-US" sz="2800" dirty="0" smtClean="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pic>
        <p:nvPicPr>
          <p:cNvPr id="11" name="output_reslut">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439920" y="44450"/>
            <a:ext cx="7766050" cy="6593205"/>
          </a:xfrm>
          <a:prstGeom prst="rect">
            <a:avLst/>
          </a:prstGeom>
        </p:spPr>
      </p:pic>
      <p:sp>
        <p:nvSpPr>
          <p:cNvPr id="2" name="文本框 1"/>
          <p:cNvSpPr txBox="1"/>
          <p:nvPr>
            <p:custDataLst>
              <p:tags r:id="rId5"/>
            </p:custDataLst>
          </p:nvPr>
        </p:nvSpPr>
        <p:spPr>
          <a:xfrm>
            <a:off x="191135" y="1196340"/>
            <a:ext cx="4064000" cy="4615815"/>
          </a:xfrm>
          <a:prstGeom prst="rect">
            <a:avLst/>
          </a:prstGeom>
          <a:noFill/>
        </p:spPr>
        <p:txBody>
          <a:bodyPr wrap="square" rtlCol="0">
            <a:spAutoFit/>
          </a:bodyPr>
          <a:p>
            <a:r>
              <a:rPr lang="en-US" altLang="zh-CN"/>
              <a:t>5. Translate the explanatory document and merge it with audio and video</a:t>
            </a:r>
            <a:endParaRPr lang="en-US" altLang="zh-CN"/>
          </a:p>
          <a:p>
            <a:r>
              <a:rPr lang="en-US" altLang="zh-CN"/>
              <a:t>    </a:t>
            </a:r>
            <a:r>
              <a:rPr lang="en-US" altLang="zh-CN" sz="1800"/>
              <a:t>1) Call edge_tts to generate speech based on the commentary</a:t>
            </a:r>
            <a:endParaRPr lang="en-US" altLang="zh-CN" sz="1800"/>
          </a:p>
          <a:p>
            <a:pPr indent="457200"/>
            <a:r>
              <a:rPr lang="en-US" altLang="zh-CN" sz="1800"/>
              <a:t>2) Extend video duration to match voice length</a:t>
            </a:r>
            <a:endParaRPr lang="en-US" altLang="zh-CN" sz="1800"/>
          </a:p>
          <a:p>
            <a:pPr indent="457200"/>
            <a:r>
              <a:rPr lang="en-US" altLang="zh-CN" sz="1800"/>
              <a:t>3) Call ffmpeg to merge voice and video</a:t>
            </a:r>
            <a:endParaRPr lang="en-US" altLang="zh-CN" sz="1800"/>
          </a:p>
          <a:p>
            <a:r>
              <a:rPr lang="en-US" altLang="zh-CN" sz="1800"/>
              <a:t>Linux subtitle synthesis error, can be synthesized using Windows. Windows can use "Synthesize. bat" to synthesize videos, simply replace the video caption text. txt and a4.mp4 with the URL video and caption.</a:t>
            </a:r>
            <a:endParaRPr lang="en-US" altLang="zh-CN" sz="1800"/>
          </a:p>
        </p:txBody>
      </p:sp>
      <p:sp>
        <p:nvSpPr>
          <p:cNvPr id="3" name="文本框 28"/>
          <p:cNvSpPr txBox="1"/>
          <p:nvPr/>
        </p:nvSpPr>
        <p:spPr>
          <a:xfrm>
            <a:off x="650875" y="88900"/>
            <a:ext cx="5643880" cy="982345"/>
          </a:xfrm>
          <a:prstGeom prst="rect">
            <a:avLst/>
          </a:prstGeom>
          <a:noFill/>
        </p:spPr>
        <p:txBody>
          <a:bodyPr wrap="square" lIns="121908" tIns="60955" rIns="121908" bIns="60955" rtlCol="0">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Intelligent Agent Solutions</a:t>
            </a:r>
            <a:endParaRPr lang="zh-CN" altLang="en-US" sz="28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11"/>
                </p:tgtEl>
              </p:cMediaNode>
            </p:video>
            <p:seq concurrent="1" nextAc="seek">
              <p:cTn id="3" restart="whenNotActive" fill="hold" evtFilter="cancelBubble" nodeType="interactiveSeq">
                <p:stCondLst>
                  <p:cond evt="onClick" delay="0">
                    <p:tgtEl>
                      <p:spTgt spid="11"/>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灯片编号占位符 4"/>
          <p:cNvSpPr>
            <a:spLocks noGrp="1"/>
          </p:cNvSpPr>
          <p:nvPr>
            <p:ph type="sldNum" sz="quarter" idx="12"/>
          </p:nvPr>
        </p:nvSpPr>
        <p:spPr>
          <a:xfrm>
            <a:off x="9162954" y="6498037"/>
            <a:ext cx="2844800" cy="365125"/>
          </a:xfrm>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矩形​​ 9"/>
          <p:cNvSpPr/>
          <p:nvPr/>
        </p:nvSpPr>
        <p:spPr>
          <a:xfrm>
            <a:off x="2336697" y="2798944"/>
            <a:ext cx="6844017" cy="1206120"/>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TextBox 132"/>
          <p:cNvSpPr txBox="1"/>
          <p:nvPr/>
        </p:nvSpPr>
        <p:spPr>
          <a:xfrm>
            <a:off x="2336696" y="3028895"/>
            <a:ext cx="6844017" cy="1474470"/>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44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summarize</a:t>
            </a:r>
            <a:endParaRPr kumimoji="1" lang="en-US" altLang="zh-CN" sz="44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1218565" rtl="0" eaLnBrk="1" fontAlgn="auto" latinLnBrk="0" hangingPunct="1">
              <a:lnSpc>
                <a:spcPct val="100000"/>
              </a:lnSpc>
              <a:spcBef>
                <a:spcPts val="0"/>
              </a:spcBef>
              <a:spcAft>
                <a:spcPts val="0"/>
              </a:spcAft>
              <a:buClrTx/>
              <a:buSzTx/>
              <a:buFontTx/>
              <a:buNone/>
              <a:defRPr/>
            </a:pPr>
            <a:endParaRPr kumimoji="1" lang="zh-CN" altLang="en-US" sz="44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8" name="TextBox 17"/>
          <p:cNvSpPr txBox="1">
            <a:spLocks noChangeArrowheads="1"/>
          </p:cNvSpPr>
          <p:nvPr/>
        </p:nvSpPr>
        <p:spPr bwMode="auto">
          <a:xfrm>
            <a:off x="1473264" y="269252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5400" b="0" i="0" u="none" strike="noStrike" kern="120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3" name="灯片编号占位符 35"/>
          <p:cNvSpPr txBox="1"/>
          <p:nvPr/>
        </p:nvSpPr>
        <p:spPr>
          <a:xfrm>
            <a:off x="9328205" y="6400237"/>
            <a:ext cx="2844800" cy="365125"/>
          </a:xfrm>
          <a:prstGeom prst="rect">
            <a:avLst/>
          </a:prstGeom>
        </p:spPr>
        <p:txBody>
          <a:bodyPr vert="horz" lIns="91431" tIns="45716" rIns="91431" bIns="45716" rtlCol="0" anchor="ctr"/>
          <a:lstStyle>
            <a:defPPr>
              <a:defRPr lang="en-US"/>
            </a:defPPr>
            <a:lvl1pPr marL="0" algn="r" defTabSz="1218565" rtl="0" eaLnBrk="1" latinLnBrk="0" hangingPunct="1">
              <a:defRPr sz="1600" kern="1200">
                <a:solidFill>
                  <a:schemeClr val="tx1">
                    <a:tint val="75000"/>
                  </a:schemeClr>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fld id="{672F1098-4237-41BC-960F-A352F6B7DAAF}" type="slidenum">
              <a:rPr lang="en-US" smtClean="0"/>
            </a:fld>
            <a:endParaRPr lang="en-US" dirty="0"/>
          </a:p>
        </p:txBody>
      </p:sp>
      <p:sp>
        <p:nvSpPr>
          <p:cNvPr id="16" name="任意多边形 11"/>
          <p:cNvSpPr/>
          <p:nvPr/>
        </p:nvSpPr>
        <p:spPr>
          <a:xfrm>
            <a:off x="5192" y="6669360"/>
            <a:ext cx="12192000" cy="188640"/>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7" name="平行四边形 16"/>
          <p:cNvSpPr/>
          <p:nvPr/>
        </p:nvSpPr>
        <p:spPr>
          <a:xfrm>
            <a:off x="5541836" y="6669360"/>
            <a:ext cx="1108327" cy="18864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9" name="平行四边形 12"/>
          <p:cNvSpPr/>
          <p:nvPr/>
        </p:nvSpPr>
        <p:spPr>
          <a:xfrm>
            <a:off x="1325581" y="332656"/>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平行四边形 13"/>
          <p:cNvSpPr/>
          <p:nvPr/>
        </p:nvSpPr>
        <p:spPr>
          <a:xfrm>
            <a:off x="195582" y="332656"/>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618" y="89201"/>
            <a:ext cx="4752528" cy="1351280"/>
          </a:xfrm>
          <a:prstGeom prst="rect">
            <a:avLst/>
          </a:prstGeom>
          <a:noFill/>
        </p:spPr>
        <p:txBody>
          <a:bodyPr wrap="square" lIns="121908" tIns="60955" rIns="121908" bIns="60955" rtlCol="0">
            <a:spAutoFit/>
          </a:bodyPr>
          <a:lstStyle/>
          <a:p>
            <a:r>
              <a:rPr kumimoji="1" lang="en-US" altLang="zh-CN" sz="40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summarize</a:t>
            </a:r>
            <a:endParaRPr kumimoji="1" lang="en-US" altLang="zh-CN" sz="4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endParaRPr lang="zh-CN" altLang="en-US" sz="4000" dirty="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9" name="文本框 8"/>
          <p:cNvSpPr txBox="1"/>
          <p:nvPr/>
        </p:nvSpPr>
        <p:spPr>
          <a:xfrm>
            <a:off x="349437" y="877736"/>
            <a:ext cx="11291179" cy="46037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Contribution points</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650618" y="1355149"/>
            <a:ext cx="11242026" cy="1337945"/>
          </a:xfrm>
          <a:prstGeom prst="rect">
            <a:avLst/>
          </a:prstGeom>
        </p:spPr>
        <p:txBody>
          <a:bodyPr wrap="square">
            <a:spAutoFit/>
          </a:bodyPr>
          <a:lstStyle/>
          <a:p>
            <a:pPr marL="342900" indent="-342900" fontAlgn="auto">
              <a:lnSpc>
                <a:spcPct val="150000"/>
              </a:lnSpc>
              <a:spcBef>
                <a:spcPts val="1200"/>
              </a:spcBef>
              <a:buFont typeface="Arial" panose="020B0604020202020204" pitchFamily="34" charset="0"/>
              <a:buChar char="•"/>
            </a:pPr>
            <a:r>
              <a:rPr lang="en-US" altLang="zh-CN" sz="1800">
                <a:sym typeface="+mn-ea"/>
              </a:rPr>
              <a:t>Integrating multi-target tracking, pose recognition, OCR model, goal recognition, and team recognition into one system, by issuing football match URLs to the intelligent agent, corresponding football video game commentary can be obtained.</a:t>
            </a:r>
            <a:endParaRPr lang="en-US" altLang="zh-CN" sz="1800">
              <a:sym typeface="+mn-ea"/>
            </a:endParaRPr>
          </a:p>
        </p:txBody>
      </p:sp>
      <p:sp>
        <p:nvSpPr>
          <p:cNvPr id="14" name="文本框 13"/>
          <p:cNvSpPr txBox="1"/>
          <p:nvPr/>
        </p:nvSpPr>
        <p:spPr>
          <a:xfrm>
            <a:off x="407857" y="2780402"/>
            <a:ext cx="11291179" cy="46037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shortcoming</a:t>
            </a:r>
            <a:endPar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650618" y="3359415"/>
            <a:ext cx="11242026" cy="2922905"/>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1800" dirty="0" smtClean="0">
                <a:solidFill>
                  <a:prstClr val="black"/>
                </a:solidFill>
                <a:latin typeface="Calibri" panose="020F0502020204030204" pitchFamily="34" charset="0"/>
                <a:cs typeface="Calibri" panose="020F0502020204030204" pitchFamily="34" charset="0"/>
              </a:rPr>
              <a:t>1. The commentary did not clearly distinguish between the home and away football teams;</a:t>
            </a:r>
            <a:endParaRPr lang="en-US" altLang="zh-CN" sz="1800" dirty="0" smtClean="0">
              <a:solidFill>
                <a:prstClr val="black"/>
              </a:solidFill>
              <a:latin typeface="Calibri" panose="020F0502020204030204" pitchFamily="34" charset="0"/>
              <a:cs typeface="Calibri" panose="020F0502020204030204" pitchFamily="34" charset="0"/>
            </a:endParaRPr>
          </a:p>
          <a:p>
            <a:pPr marL="342900" indent="-342900">
              <a:spcBef>
                <a:spcPts val="1200"/>
              </a:spcBef>
              <a:buFont typeface="Arial" panose="020B0604020202020204" pitchFamily="34" charset="0"/>
              <a:buChar char="•"/>
            </a:pPr>
            <a:r>
              <a:rPr lang="en-US" altLang="zh-CN" sz="1800" dirty="0" smtClean="0">
                <a:solidFill>
                  <a:prstClr val="black"/>
                </a:solidFill>
                <a:latin typeface="Calibri" panose="020F0502020204030204" pitchFamily="34" charset="0"/>
                <a:cs typeface="Calibri" panose="020F0502020204030204" pitchFamily="34" charset="0"/>
              </a:rPr>
              <a:t>2. The performance of the football goal recognition model is relatively poor at long distances;</a:t>
            </a:r>
            <a:endParaRPr lang="en-US" altLang="zh-CN" sz="1800" dirty="0" smtClean="0">
              <a:solidFill>
                <a:prstClr val="black"/>
              </a:solidFill>
              <a:latin typeface="Calibri" panose="020F0502020204030204" pitchFamily="34" charset="0"/>
              <a:cs typeface="Calibri" panose="020F0502020204030204" pitchFamily="34" charset="0"/>
            </a:endParaRPr>
          </a:p>
          <a:p>
            <a:pPr marL="342900" indent="-342900">
              <a:spcBef>
                <a:spcPts val="1200"/>
              </a:spcBef>
              <a:buFont typeface="Arial" panose="020B0604020202020204" pitchFamily="34" charset="0"/>
              <a:buChar char="•"/>
            </a:pPr>
            <a:r>
              <a:rPr lang="en-US" altLang="zh-CN" sz="1800" dirty="0" smtClean="0">
                <a:solidFill>
                  <a:prstClr val="black"/>
                </a:solidFill>
                <a:latin typeface="Calibri" panose="020F0502020204030204" pitchFamily="34" charset="0"/>
                <a:cs typeface="Calibri" panose="020F0502020204030204" pitchFamily="34" charset="0"/>
              </a:rPr>
              <a:t>3. The performance of the football detection model is still not good enough, and it is relatively poor during high-speed football movement;</a:t>
            </a:r>
            <a:endParaRPr lang="en-US" altLang="zh-CN" sz="1800" dirty="0" smtClean="0">
              <a:solidFill>
                <a:prstClr val="black"/>
              </a:solidFill>
              <a:latin typeface="Calibri" panose="020F0502020204030204" pitchFamily="34" charset="0"/>
              <a:cs typeface="Calibri" panose="020F0502020204030204" pitchFamily="34" charset="0"/>
            </a:endParaRPr>
          </a:p>
          <a:p>
            <a:pPr marL="342900" indent="-342900">
              <a:spcBef>
                <a:spcPts val="1200"/>
              </a:spcBef>
              <a:buFont typeface="Arial" panose="020B0604020202020204" pitchFamily="34" charset="0"/>
              <a:buChar char="•"/>
            </a:pPr>
            <a:r>
              <a:rPr lang="en-US" altLang="zh-CN" sz="1800" dirty="0" smtClean="0">
                <a:solidFill>
                  <a:prstClr val="black"/>
                </a:solidFill>
                <a:latin typeface="Calibri" panose="020F0502020204030204" pitchFamily="34" charset="0"/>
                <a:cs typeface="Calibri" panose="020F0502020204030204" pitchFamily="34" charset="0"/>
              </a:rPr>
              <a:t>The biggest drawback of commentary is that shots and goals are not detected. Although there is goal detection, the football detection effect is not very good, and goals cannot be detected.</a:t>
            </a:r>
            <a:endParaRPr lang="en-US" altLang="zh-CN" sz="1800" dirty="0" smtClean="0">
              <a:solidFill>
                <a:prstClr val="black"/>
              </a:solidFill>
              <a:latin typeface="Calibri" panose="020F0502020204030204" pitchFamily="34" charset="0"/>
              <a:cs typeface="Calibri" panose="020F0502020204030204" pitchFamily="34" charset="0"/>
            </a:endParaRPr>
          </a:p>
          <a:p>
            <a:pPr marL="342900" indent="-342900">
              <a:spcBef>
                <a:spcPts val="1200"/>
              </a:spcBef>
              <a:buFont typeface="Arial" panose="020B0604020202020204" pitchFamily="34" charset="0"/>
              <a:buChar char="•"/>
            </a:pPr>
            <a:r>
              <a:rPr lang="en-US" altLang="zh-CN" sz="1800" dirty="0" smtClean="0">
                <a:solidFill>
                  <a:prstClr val="black"/>
                </a:solidFill>
                <a:latin typeface="Calibri" panose="020F0502020204030204" pitchFamily="34" charset="0"/>
                <a:cs typeface="Calibri" panose="020F0502020204030204" pitchFamily="34" charset="0"/>
              </a:rPr>
              <a:t>5. The audio and video of the commentary document were merged, but due to the longer audio compared to the video, the effect needs improvement and was not embedded in the intelligent agent;</a:t>
            </a:r>
            <a:endParaRPr lang="en-US" altLang="zh-CN" sz="1800" dirty="0" smtClean="0">
              <a:solidFill>
                <a:prstClr val="black"/>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灯片编号占位符 4"/>
          <p:cNvSpPr>
            <a:spLocks noGrp="1"/>
          </p:cNvSpPr>
          <p:nvPr>
            <p:ph type="sldNum" sz="quarter" idx="12"/>
          </p:nvPr>
        </p:nvSpPr>
        <p:spPr>
          <a:xfrm>
            <a:off x="9162954" y="6498037"/>
            <a:ext cx="2844800" cy="365125"/>
          </a:xfrm>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矩形​​ 9"/>
          <p:cNvSpPr/>
          <p:nvPr/>
        </p:nvSpPr>
        <p:spPr>
          <a:xfrm>
            <a:off x="2336697" y="2798944"/>
            <a:ext cx="6844017" cy="1206120"/>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TextBox 132"/>
          <p:cNvSpPr txBox="1"/>
          <p:nvPr/>
        </p:nvSpPr>
        <p:spPr>
          <a:xfrm>
            <a:off x="2336696" y="3028895"/>
            <a:ext cx="6844017" cy="797560"/>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44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Team Introduction</a:t>
            </a:r>
            <a:endParaRPr kumimoji="1" lang="zh-CN" altLang="en-US" sz="44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8" name="TextBox 17"/>
          <p:cNvSpPr txBox="1">
            <a:spLocks noChangeArrowheads="1"/>
          </p:cNvSpPr>
          <p:nvPr/>
        </p:nvSpPr>
        <p:spPr bwMode="auto">
          <a:xfrm>
            <a:off x="1473264" y="269252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5400" b="0" i="0" u="none" strike="noStrike" kern="120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3" name="灯片编号占位符 35"/>
          <p:cNvSpPr txBox="1"/>
          <p:nvPr/>
        </p:nvSpPr>
        <p:spPr>
          <a:xfrm>
            <a:off x="9328205" y="6400237"/>
            <a:ext cx="2844800" cy="365125"/>
          </a:xfrm>
          <a:prstGeom prst="rect">
            <a:avLst/>
          </a:prstGeom>
        </p:spPr>
        <p:txBody>
          <a:bodyPr vert="horz" lIns="91431" tIns="45716" rIns="91431" bIns="45716" rtlCol="0" anchor="ctr"/>
          <a:lstStyle>
            <a:defPPr>
              <a:defRPr lang="en-US"/>
            </a:defPPr>
            <a:lvl1pPr marL="0" algn="r" defTabSz="1218565" rtl="0" eaLnBrk="1" latinLnBrk="0" hangingPunct="1">
              <a:defRPr sz="1600" kern="1200">
                <a:solidFill>
                  <a:schemeClr val="tx1">
                    <a:tint val="75000"/>
                  </a:schemeClr>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fld id="{672F1098-4237-41BC-960F-A352F6B7DAAF}" type="slidenum">
              <a:rPr lang="en-US" smtClean="0"/>
            </a:fld>
            <a:endParaRPr lang="en-US" dirty="0"/>
          </a:p>
        </p:txBody>
      </p:sp>
      <p:sp>
        <p:nvSpPr>
          <p:cNvPr id="16" name="任意多边形 11"/>
          <p:cNvSpPr/>
          <p:nvPr/>
        </p:nvSpPr>
        <p:spPr>
          <a:xfrm>
            <a:off x="5192" y="6669360"/>
            <a:ext cx="12192000" cy="188640"/>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7" name="平行四边形 16"/>
          <p:cNvSpPr/>
          <p:nvPr/>
        </p:nvSpPr>
        <p:spPr>
          <a:xfrm>
            <a:off x="5541836" y="6669360"/>
            <a:ext cx="1108327" cy="18864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9" name="平行四边形 12"/>
          <p:cNvSpPr/>
          <p:nvPr/>
        </p:nvSpPr>
        <p:spPr>
          <a:xfrm>
            <a:off x="1325581" y="332656"/>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平行四边形 13"/>
          <p:cNvSpPr/>
          <p:nvPr/>
        </p:nvSpPr>
        <p:spPr>
          <a:xfrm>
            <a:off x="195582" y="332656"/>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618" y="89201"/>
            <a:ext cx="4752528" cy="735965"/>
          </a:xfrm>
          <a:prstGeom prst="rect">
            <a:avLst/>
          </a:prstGeom>
          <a:noFill/>
        </p:spPr>
        <p:txBody>
          <a:bodyPr wrap="square" lIns="121908" tIns="60955" rIns="121908" bIns="60955" rtlCol="0">
            <a:spAutoFit/>
          </a:bodyPr>
          <a:lstStyle/>
          <a:p>
            <a:r>
              <a:rPr lang="en-US" altLang="zh-CN" sz="4000" dirty="0">
                <a:latin typeface="微软雅黑" panose="020B0503020204020204" pitchFamily="34" charset="-122"/>
                <a:ea typeface="微软雅黑" panose="020B0503020204020204" pitchFamily="34" charset="-122"/>
              </a:rPr>
              <a:t>references</a:t>
            </a:r>
            <a:endParaRPr lang="en-US" altLang="zh-CN" sz="4000" dirty="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3" name="矩形 12"/>
          <p:cNvSpPr/>
          <p:nvPr/>
        </p:nvSpPr>
        <p:spPr>
          <a:xfrm>
            <a:off x="169283" y="777974"/>
            <a:ext cx="10368750" cy="645160"/>
          </a:xfrm>
          <a:prstGeom prst="rect">
            <a:avLst/>
          </a:prstGeom>
        </p:spPr>
        <p:txBody>
          <a:bodyPr wrap="square">
            <a:spAutoFit/>
          </a:bodyPr>
          <a:lstStyle/>
          <a:p>
            <a:pPr marL="342900" lvl="0" indent="-342900" algn="just">
              <a:lnSpc>
                <a:spcPct val="150000"/>
              </a:lnSpc>
              <a:spcBef>
                <a:spcPts val="600"/>
              </a:spcBef>
              <a:spcAft>
                <a:spcPts val="600"/>
              </a:spcAft>
              <a:buFont typeface="Wingdings" panose="05000000000000000000" pitchFamily="2" charset="2"/>
              <a:buChar char="l"/>
            </a:pPr>
            <a:r>
              <a:rPr lang="en-US" altLang="zh-CN" b="1" dirty="0" smtClean="0">
                <a:latin typeface="Calibri" panose="020F0502020204030204" pitchFamily="34" charset="0"/>
                <a:cs typeface="Calibri" panose="020F0502020204030204" pitchFamily="34" charset="0"/>
              </a:rPr>
              <a:t>Reference paper/open source solution</a:t>
            </a:r>
            <a:endParaRPr lang="en-US" altLang="zh-CN" b="1" dirty="0" smtClean="0">
              <a:latin typeface="Calibri" panose="020F0502020204030204" pitchFamily="34" charset="0"/>
              <a:cs typeface="Calibri" panose="020F0502020204030204" pitchFamily="34" charset="0"/>
            </a:endParaRPr>
          </a:p>
        </p:txBody>
      </p:sp>
      <p:sp>
        <p:nvSpPr>
          <p:cNvPr id="11" name="矩形 10"/>
          <p:cNvSpPr/>
          <p:nvPr/>
        </p:nvSpPr>
        <p:spPr>
          <a:xfrm>
            <a:off x="382832" y="1361082"/>
            <a:ext cx="11134367" cy="6092825"/>
          </a:xfrm>
          <a:prstGeom prst="rect">
            <a:avLst/>
          </a:prstGeom>
        </p:spPr>
        <p:txBody>
          <a:bodyPr wrap="square">
            <a:spAutoFit/>
          </a:bodyPr>
          <a:lstStyle/>
          <a:p>
            <a:pPr>
              <a:spcBef>
                <a:spcPts val="600"/>
              </a:spcBef>
            </a:pP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sym typeface="+mn-ea"/>
              </a:rPr>
              <a:t>[1]  Hsiang-Wei Huang1, Cheng-Yen Yang1, Jiacheng Sun1, Pyong-Kun Kim2Kwang-Ju Kim2, Kyoungoh Lee2, Chung-I Huang3, Jenq-Neng Hwang1.Iterative Scale-Up ExpansionIoU and Deep Features Association forMulti-Object Tracking in Sports[J],2023.</a:t>
            </a:r>
            <a:endParaRPr lang="en-US" altLang="zh-CN" sz="2000" dirty="0">
              <a:latin typeface="Times New Roman" panose="02020603050405020304" pitchFamily="18" charset="0"/>
              <a:ea typeface="Times New Roman" panose="02020603050405020304" pitchFamily="18" charset="0"/>
              <a:cs typeface="Times New Roman" panose="02020603050405020304" pitchFamily="18" charset="0"/>
              <a:sym typeface="+mn-ea"/>
            </a:endParaRPr>
          </a:p>
          <a:p>
            <a:pPr>
              <a:spcBef>
                <a:spcPts val="600"/>
              </a:spcBef>
            </a:pP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sym typeface="+mn-ea"/>
              </a:rPr>
              <a:t>[2]  Siyuan Li,1 Li Sun,1,2 * Qingli Li1CLIP-ReID: Exploiting Vision-Language Model for Image Re-Identification without Concrete Text Labels[J],2022.</a:t>
            </a:r>
            <a:endParaRPr lang="en-US" altLang="zh-CN" sz="2000" dirty="0">
              <a:latin typeface="Times New Roman" panose="02020603050405020304" pitchFamily="18" charset="0"/>
              <a:ea typeface="Times New Roman" panose="02020603050405020304" pitchFamily="18" charset="0"/>
              <a:cs typeface="Times New Roman" panose="02020603050405020304" pitchFamily="18" charset="0"/>
              <a:sym typeface="+mn-ea"/>
            </a:endParaRPr>
          </a:p>
          <a:p>
            <a:pPr>
              <a:spcBef>
                <a:spcPts val="600"/>
              </a:spcBef>
            </a:pP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sym typeface="+mn-ea"/>
              </a:rPr>
              <a:t>[3]  Yunhao Du, Zhicheng Zhao, Yang Song,Yanyun Zhao, Fei Su, Tao Gong, Hongying Meng,StrongSORT: Make DeepSORT Great Again[J],2023.</a:t>
            </a:r>
            <a:endParaRPr lang="en-US" altLang="zh-CN" sz="2000" dirty="0">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600"/>
              </a:spcBef>
            </a:pPr>
            <a:r>
              <a:rPr lang="en-US" altLang="zh-CN" sz="2000" dirty="0" smtClean="0"/>
              <a:t>[4] </a:t>
            </a:r>
            <a:r>
              <a:rPr lang="zh-CN" altLang="en-US" sz="2000">
                <a:latin typeface="Arial" panose="020B0604020202020204" pitchFamily="34" charset="0"/>
                <a:ea typeface="宋体" panose="02010600030101010101" pitchFamily="2" charset="-122"/>
                <a:sym typeface="+mn-ea"/>
              </a:rPr>
              <a:t>https://github.com/hsiangwei0903/Deep-EIoU</a:t>
            </a:r>
            <a:r>
              <a:rPr lang="en-US" altLang="zh-CN" sz="2000">
                <a:latin typeface="Arial" panose="020B0604020202020204" pitchFamily="34" charset="0"/>
                <a:ea typeface="宋体" panose="02010600030101010101" pitchFamily="2" charset="-122"/>
                <a:sym typeface="+mn-ea"/>
              </a:rPr>
              <a:t>.</a:t>
            </a:r>
            <a:endParaRPr lang="en-US" altLang="zh-CN" sz="2000">
              <a:latin typeface="Arial" panose="020B0604020202020204" pitchFamily="34" charset="0"/>
              <a:ea typeface="宋体" panose="02010600030101010101" pitchFamily="2" charset="-122"/>
              <a:sym typeface="+mn-ea"/>
            </a:endParaRPr>
          </a:p>
          <a:p>
            <a:pPr>
              <a:spcBef>
                <a:spcPts val="600"/>
              </a:spcBef>
            </a:pPr>
            <a:r>
              <a:rPr lang="en-US" altLang="zh-CN" sz="2000" dirty="0" smtClean="0"/>
              <a:t>[5] </a:t>
            </a:r>
            <a:r>
              <a:rPr lang="zh-CN" altLang="en-US" sz="2000">
                <a:latin typeface="Arial" panose="020B0604020202020204" pitchFamily="34" charset="0"/>
                <a:ea typeface="宋体" panose="02010600030101010101" pitchFamily="2" charset="-122"/>
                <a:sym typeface="+mn-ea"/>
              </a:rPr>
              <a:t>https://github.com/Syliz517/CLIP-ReID</a:t>
            </a:r>
            <a:endParaRPr lang="zh-CN" altLang="en-US" sz="2000">
              <a:latin typeface="Arial" panose="020B0604020202020204" pitchFamily="34" charset="0"/>
              <a:ea typeface="宋体" panose="02010600030101010101" pitchFamily="2" charset="-122"/>
              <a:sym typeface="+mn-ea"/>
            </a:endParaRPr>
          </a:p>
          <a:p>
            <a:pPr>
              <a:spcBef>
                <a:spcPts val="600"/>
              </a:spcBef>
            </a:pPr>
            <a:r>
              <a:rPr lang="en-US" altLang="zh-CN" sz="2000" dirty="0" smtClean="0"/>
              <a:t>[6] </a:t>
            </a:r>
            <a:r>
              <a:rPr lang="en-US" altLang="zh-CN" sz="2000">
                <a:sym typeface="+mn-ea"/>
              </a:rPr>
              <a:t>https://github.com/Rohitkushwaha79/Soccernet-Jersey-Number-OCR</a:t>
            </a:r>
            <a:endParaRPr lang="en-US" altLang="zh-CN" sz="2000" dirty="0" smtClean="0"/>
          </a:p>
          <a:p>
            <a:pPr>
              <a:spcBef>
                <a:spcPts val="600"/>
              </a:spcBef>
            </a:pPr>
            <a:r>
              <a:rPr lang="en-US" altLang="zh-CN" sz="2000" dirty="0" smtClean="0"/>
              <a:t>[7] </a:t>
            </a:r>
            <a:r>
              <a:rPr lang="zh-CN" altLang="en-US" sz="2000">
                <a:latin typeface="Arial" panose="020B0604020202020204" pitchFamily="34" charset="0"/>
                <a:ea typeface="宋体" panose="02010600030101010101" pitchFamily="2" charset="-122"/>
                <a:sym typeface="+mn-ea"/>
              </a:rPr>
              <a:t>https://github.com/dyhBUPT/StrongSORT/tree/master</a:t>
            </a:r>
            <a:endParaRPr lang="zh-CN" altLang="en-US" sz="2000">
              <a:latin typeface="Arial" panose="020B0604020202020204" pitchFamily="34" charset="0"/>
              <a:ea typeface="宋体" panose="02010600030101010101" pitchFamily="2" charset="-122"/>
              <a:sym typeface="+mn-ea"/>
            </a:endParaRPr>
          </a:p>
          <a:p>
            <a:pPr marL="0" algn="l">
              <a:buClrTx/>
              <a:buSzTx/>
              <a:buFontTx/>
            </a:pPr>
            <a:r>
              <a:rPr lang="en-US" altLang="zh-CN" sz="2000" dirty="0" smtClean="0">
                <a:sym typeface="+mn-ea"/>
              </a:rPr>
              <a:t>[8] </a:t>
            </a:r>
            <a:r>
              <a:rPr lang="en-US" altLang="zh-CN" sz="2000">
                <a:sym typeface="+mn-ea"/>
              </a:rPr>
              <a:t>https://github.com/JunkyByte/easy_ViTPose</a:t>
            </a:r>
            <a:endParaRPr lang="en-US" altLang="zh-CN" sz="2000">
              <a:sym typeface="+mn-ea"/>
            </a:endParaRPr>
          </a:p>
          <a:p>
            <a:pPr marL="0" algn="l">
              <a:buClrTx/>
              <a:buSzTx/>
              <a:buFontTx/>
            </a:pPr>
            <a:r>
              <a:rPr lang="en-US" altLang="zh-CN" sz="2000" dirty="0" smtClean="0">
                <a:sym typeface="+mn-ea"/>
              </a:rPr>
              <a:t>[9] </a:t>
            </a:r>
            <a:r>
              <a:rPr lang="en-US" altLang="zh-CN" sz="2000">
                <a:sym typeface="+mn-ea"/>
              </a:rPr>
              <a:t>https://github.com/ultralytics/ultralytics </a:t>
            </a:r>
            <a:endParaRPr lang="en-US" altLang="zh-CN" sz="2000" b="0" i="0"/>
          </a:p>
          <a:p>
            <a:pPr>
              <a:spcBef>
                <a:spcPts val="600"/>
              </a:spcBef>
            </a:pPr>
            <a:endParaRPr lang="en-US" altLang="zh-CN" sz="2000" dirty="0">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600"/>
              </a:spcBef>
            </a:pPr>
            <a:endParaRPr lang="en-US" altLang="zh-CN" sz="2000" dirty="0">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600"/>
              </a:spcBef>
            </a:pPr>
            <a:endParaRPr lang="zh-CN" altLang="en-US" sz="2000">
              <a:latin typeface="Arial" panose="020B0604020202020204" pitchFamily="34" charset="0"/>
              <a:ea typeface="宋体" panose="02010600030101010101" pitchFamily="2" charset="-122"/>
              <a:sym typeface="+mn-ea"/>
            </a:endParaRPr>
          </a:p>
          <a:p>
            <a:pPr>
              <a:spcBef>
                <a:spcPts val="600"/>
              </a:spcBef>
            </a:pPr>
            <a:endParaRPr lang="en-US" altLang="zh-CN" sz="2000"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p:cNvGrpSpPr/>
          <p:nvPr/>
        </p:nvGrpSpPr>
        <p:grpSpPr bwMode="auto">
          <a:xfrm>
            <a:off x="855466" y="1350777"/>
            <a:ext cx="10488084" cy="4195234"/>
            <a:chOff x="460" y="1187"/>
            <a:chExt cx="4955" cy="1982"/>
          </a:xfrm>
        </p:grpSpPr>
        <p:sp>
          <p:nvSpPr>
            <p:cNvPr id="9"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5"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2"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3"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4"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5"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6"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7"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8"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9"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46"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4"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6"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7"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8"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9"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2" name="矩形 1"/>
          <p:cNvSpPr/>
          <p:nvPr/>
        </p:nvSpPr>
        <p:spPr>
          <a:xfrm>
            <a:off x="769940" y="1240389"/>
            <a:ext cx="10606220" cy="4248472"/>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2"/>
          <p:cNvSpPr txBox="1"/>
          <p:nvPr/>
        </p:nvSpPr>
        <p:spPr>
          <a:xfrm>
            <a:off x="1517650" y="2539365"/>
            <a:ext cx="8960485" cy="2697480"/>
          </a:xfrm>
          <a:prstGeom prst="rect">
            <a:avLst/>
          </a:prstGeom>
          <a:noFill/>
        </p:spPr>
        <p:txBody>
          <a:bodyPr wrap="square" lIns="121908" tIns="60955" rIns="121908" bIns="60955" rtlCol="0">
            <a:noAutofit/>
          </a:bodyPr>
          <a:lstStyle/>
          <a:p>
            <a:pPr algn="ctr"/>
            <a:r>
              <a:rPr lang="en-US" altLang="zh-CN" sz="8000" b="1" dirty="0" smtClean="0">
                <a:latin typeface="Arial" panose="020B0604020202020204" pitchFamily="34" charset="0"/>
                <a:ea typeface="微软雅黑" panose="020B0503020204020204" pitchFamily="34" charset="-122"/>
                <a:cs typeface="Arial" panose="020B0604020202020204" pitchFamily="34" charset="0"/>
              </a:rPr>
              <a:t>THANKS</a:t>
            </a:r>
            <a:endParaRPr lang="en-US" altLang="zh-CN" sz="8000" b="1" dirty="0" smtClean="0">
              <a:latin typeface="Arial" panose="020B0604020202020204" pitchFamily="34" charset="0"/>
              <a:ea typeface="微软雅黑" panose="020B0503020204020204" pitchFamily="34" charset="-122"/>
              <a:cs typeface="Arial" panose="020B0604020202020204" pitchFamily="34" charset="0"/>
            </a:endParaRPr>
          </a:p>
          <a:p>
            <a:pPr algn="ctr"/>
            <a:r>
              <a:rPr lang="en-US" altLang="zh-CN" sz="2000" b="1" dirty="0" smtClean="0">
                <a:latin typeface="Arial" panose="020B0604020202020204" pitchFamily="34" charset="0"/>
                <a:ea typeface="微软雅黑" panose="020B0503020204020204" pitchFamily="34" charset="-122"/>
                <a:cs typeface="Arial" panose="020B0604020202020204" pitchFamily="34" charset="0"/>
              </a:rPr>
              <a:t>Please correct me, judges! I sincerely thank the organizers for their hard work and dedication</a:t>
            </a:r>
            <a:endParaRPr lang="en-US" altLang="zh-CN" sz="2000" b="1" dirty="0" smtClean="0">
              <a:latin typeface="Arial" panose="020B0604020202020204" pitchFamily="34" charset="0"/>
              <a:ea typeface="微软雅黑" panose="020B0503020204020204" pitchFamily="34" charset="-122"/>
              <a:cs typeface="Arial" panose="020B0604020202020204" pitchFamily="34" charset="0"/>
            </a:endParaRPr>
          </a:p>
          <a:p>
            <a:pPr algn="ctr"/>
            <a:r>
              <a:rPr lang="en-US" altLang="zh-CN" sz="2000" b="1" dirty="0" smtClean="0">
                <a:latin typeface="Arial" panose="020B0604020202020204" pitchFamily="34" charset="0"/>
                <a:ea typeface="微软雅黑" panose="020B0503020204020204" pitchFamily="34" charset="-122"/>
                <a:cs typeface="Arial" panose="020B0604020202020204" pitchFamily="34" charset="0"/>
              </a:rPr>
              <a:t>With selfless support, we are able to fully understand the competition questions and broaden our horizons</a:t>
            </a:r>
            <a:endParaRPr lang="en-US" altLang="zh-CN" sz="2000" b="1" dirty="0" smtClean="0">
              <a:latin typeface="Arial" panose="020B0604020202020204" pitchFamily="34" charset="0"/>
              <a:ea typeface="微软雅黑" panose="020B0503020204020204" pitchFamily="34" charset="-122"/>
              <a:cs typeface="Arial" panose="020B0604020202020204" pitchFamily="34" charset="0"/>
            </a:endParaRPr>
          </a:p>
        </p:txBody>
      </p:sp>
      <p:sp>
        <p:nvSpPr>
          <p:cNvPr id="10" name="Parallelogram 77"/>
          <p:cNvSpPr/>
          <p:nvPr/>
        </p:nvSpPr>
        <p:spPr>
          <a:xfrm>
            <a:off x="684877" y="2630023"/>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2" name="Parallelogram 78"/>
          <p:cNvSpPr/>
          <p:nvPr/>
        </p:nvSpPr>
        <p:spPr>
          <a:xfrm rot="10800000">
            <a:off x="10477966" y="2630023"/>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a:solidFill>
                <a:schemeClr val="tx1"/>
              </a:solidFill>
            </a:endParaRPr>
          </a:p>
        </p:txBody>
      </p:sp>
      <p:sp>
        <p:nvSpPr>
          <p:cNvPr id="7" name="TextBox 13"/>
          <p:cNvSpPr txBox="1"/>
          <p:nvPr/>
        </p:nvSpPr>
        <p:spPr>
          <a:xfrm>
            <a:off x="4206875" y="5125085"/>
            <a:ext cx="6830060" cy="982345"/>
          </a:xfrm>
          <a:prstGeom prst="rect">
            <a:avLst/>
          </a:prstGeom>
          <a:noFill/>
        </p:spPr>
        <p:txBody>
          <a:bodyPr wrap="square" lIns="121908" tIns="60955" rIns="121908" bIns="60955" rtlCol="0">
            <a:spAutoFit/>
          </a:bodyPr>
          <a:p>
            <a:r>
              <a:rPr lang="en-US" altLang="zh-CN" sz="2800" dirty="0" smtClean="0">
                <a:latin typeface="Calibri" panose="020F0502020204030204" pitchFamily="34" charset="0"/>
                <a:ea typeface="黑体" panose="02010609060101010101" pitchFamily="49" charset="-122"/>
                <a:cs typeface="Calibri" panose="020F0502020204030204" pitchFamily="34" charset="0"/>
              </a:rPr>
              <a:t>Team</a:t>
            </a:r>
            <a:r>
              <a:rPr lang="zh-CN" altLang="en-US" sz="2800" dirty="0" smtClean="0">
                <a:latin typeface="Calibri" panose="020F0502020204030204" pitchFamily="34" charset="0"/>
                <a:ea typeface="黑体" panose="02010609060101010101" pitchFamily="49" charset="-122"/>
                <a:cs typeface="Calibri" panose="020F0502020204030204" pitchFamily="34" charset="0"/>
              </a:rPr>
              <a:t>：</a:t>
            </a:r>
            <a:r>
              <a:rPr lang="en-US" altLang="zh-CN" sz="2800" dirty="0" smtClean="0">
                <a:latin typeface="Calibri" panose="020F0502020204030204" pitchFamily="34" charset="0"/>
                <a:ea typeface="黑体" panose="02010609060101010101" pitchFamily="49" charset="-122"/>
                <a:cs typeface="Calibri" panose="020F0502020204030204" pitchFamily="34" charset="0"/>
              </a:rPr>
              <a:t>Vast stars</a:t>
            </a:r>
            <a:endParaRPr lang="en-US" altLang="zh-CN" sz="2800" dirty="0" smtClean="0">
              <a:latin typeface="Calibri" panose="020F0502020204030204" pitchFamily="34" charset="0"/>
              <a:ea typeface="黑体" panose="02010609060101010101" pitchFamily="49" charset="-122"/>
              <a:cs typeface="Calibri" panose="020F0502020204030204" pitchFamily="34" charset="0"/>
            </a:endParaRPr>
          </a:p>
          <a:p>
            <a:r>
              <a:rPr lang="en-US" altLang="zh-CN" sz="2800" dirty="0" smtClean="0">
                <a:latin typeface="Calibri" panose="020F0502020204030204" pitchFamily="34" charset="0"/>
                <a:ea typeface="黑体" panose="02010609060101010101" pitchFamily="49" charset="-122"/>
                <a:cs typeface="Calibri" panose="020F0502020204030204" pitchFamily="34" charset="0"/>
              </a:rPr>
              <a:t>Speaker</a:t>
            </a:r>
            <a:r>
              <a:rPr lang="zh-CN" altLang="en-US" sz="2800" dirty="0" smtClean="0">
                <a:latin typeface="Calibri" panose="020F0502020204030204" pitchFamily="34" charset="0"/>
                <a:ea typeface="黑体" panose="02010609060101010101" pitchFamily="49" charset="-122"/>
                <a:cs typeface="Calibri" panose="020F0502020204030204" pitchFamily="34" charset="0"/>
              </a:rPr>
              <a:t>：</a:t>
            </a:r>
            <a:r>
              <a:rPr lang="en-US" altLang="zh-CN" sz="2800" dirty="0">
                <a:latin typeface="Calibri" panose="020F0502020204030204" pitchFamily="34" charset="0"/>
                <a:ea typeface="黑体" panose="02010609060101010101" pitchFamily="49" charset="-122"/>
                <a:cs typeface="Calibri" panose="020F0502020204030204" pitchFamily="34" charset="0"/>
              </a:rPr>
              <a:t>Sha Haiying, Zheng Di, Zheng Yan</a:t>
            </a:r>
            <a:endParaRPr lang="en-US" altLang="zh-CN" sz="2800" dirty="0">
              <a:latin typeface="Calibri" panose="020F0502020204030204" pitchFamily="34" charset="0"/>
              <a:ea typeface="黑体" panose="02010609060101010101" pitchFamily="49" charset="-122"/>
              <a:cs typeface="Calibri" panose="020F050202020403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618" y="89201"/>
            <a:ext cx="4752528" cy="859155"/>
          </a:xfrm>
          <a:prstGeom prst="rect">
            <a:avLst/>
          </a:prstGeom>
          <a:noFill/>
        </p:spPr>
        <p:txBody>
          <a:bodyPr wrap="square" lIns="121908" tIns="60955" rIns="121908" bIns="60955" rtlCol="0">
            <a:spAutoFit/>
          </a:bodyPr>
          <a:lstStyle/>
          <a:p>
            <a:r>
              <a:rPr kumimoji="1" lang="en-US" altLang="zh-CN"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Competition Question and Task Description</a:t>
            </a:r>
            <a:endParaRPr lang="zh-CN" altLang="en-US" dirty="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pic>
        <p:nvPicPr>
          <p:cNvPr id="3" name="图片 2" descr="图片"/>
          <p:cNvPicPr>
            <a:picLocks noChangeAspect="1"/>
          </p:cNvPicPr>
          <p:nvPr/>
        </p:nvPicPr>
        <p:blipFill>
          <a:blip r:embed="rId1"/>
          <a:stretch>
            <a:fillRect/>
          </a:stretch>
        </p:blipFill>
        <p:spPr>
          <a:xfrm>
            <a:off x="1559560" y="2710180"/>
            <a:ext cx="1504315" cy="2005965"/>
          </a:xfrm>
          <a:prstGeom prst="rect">
            <a:avLst/>
          </a:prstGeom>
        </p:spPr>
      </p:pic>
      <p:sp>
        <p:nvSpPr>
          <p:cNvPr id="8" name="文本框 7"/>
          <p:cNvSpPr txBox="1"/>
          <p:nvPr/>
        </p:nvSpPr>
        <p:spPr>
          <a:xfrm>
            <a:off x="680720" y="1118235"/>
            <a:ext cx="4973955" cy="521970"/>
          </a:xfrm>
          <a:prstGeom prst="rect">
            <a:avLst/>
          </a:prstGeom>
          <a:noFill/>
        </p:spPr>
        <p:txBody>
          <a:bodyPr wrap="square" rtlCol="0">
            <a:spAutoFit/>
          </a:bodyPr>
          <a:p>
            <a:pPr algn="l">
              <a:buClrTx/>
              <a:buSzTx/>
              <a:buFontTx/>
            </a:pPr>
            <a:r>
              <a:rPr lang="en-US" altLang="zh-CN" sz="2800">
                <a:latin typeface="宋体" panose="02010600030101010101" pitchFamily="2" charset="-122"/>
                <a:ea typeface="宋体" panose="02010600030101010101" pitchFamily="2" charset="-122"/>
              </a:rPr>
              <a:t>Team name</a:t>
            </a:r>
            <a:r>
              <a:rPr lang="zh-CN" altLang="en-US" sz="2800">
                <a:latin typeface="宋体" panose="02010600030101010101" pitchFamily="2" charset="-122"/>
                <a:ea typeface="宋体" panose="02010600030101010101" pitchFamily="2" charset="-122"/>
              </a:rPr>
              <a:t>：</a:t>
            </a:r>
            <a:r>
              <a:rPr lang="en-US" altLang="zh-CN" sz="2800" dirty="0" smtClean="0">
                <a:latin typeface="Calibri" panose="020F0502020204030204" pitchFamily="34" charset="0"/>
                <a:ea typeface="黑体" panose="02010609060101010101" pitchFamily="49" charset="-122"/>
                <a:cs typeface="Calibri" panose="020F0502020204030204" pitchFamily="34" charset="0"/>
                <a:sym typeface="+mn-ea"/>
              </a:rPr>
              <a:t>Vast stars</a:t>
            </a:r>
            <a:endParaRPr lang="zh-CN" altLang="en-US" sz="2800">
              <a:latin typeface="宋体" panose="02010600030101010101" pitchFamily="2" charset="-122"/>
              <a:ea typeface="宋体" panose="02010600030101010101" pitchFamily="2" charset="-122"/>
            </a:endParaRPr>
          </a:p>
        </p:txBody>
      </p:sp>
      <p:sp>
        <p:nvSpPr>
          <p:cNvPr id="14" name="文本框 13"/>
          <p:cNvSpPr txBox="1"/>
          <p:nvPr/>
        </p:nvSpPr>
        <p:spPr>
          <a:xfrm>
            <a:off x="680720" y="1683385"/>
            <a:ext cx="4699000" cy="521970"/>
          </a:xfrm>
          <a:prstGeom prst="rect">
            <a:avLst/>
          </a:prstGeom>
          <a:noFill/>
        </p:spPr>
        <p:txBody>
          <a:bodyPr wrap="square" rtlCol="0">
            <a:spAutoFit/>
          </a:bodyPr>
          <a:p>
            <a:pPr lvl="0" algn="l">
              <a:buClrTx/>
              <a:buSzTx/>
              <a:buFontTx/>
            </a:pPr>
            <a:r>
              <a:rPr lang="en-US" altLang="zh-CN" sz="2800">
                <a:latin typeface="宋体" panose="02010600030101010101" pitchFamily="2" charset="-122"/>
                <a:ea typeface="宋体" panose="02010600030101010101" pitchFamily="2" charset="-122"/>
                <a:sym typeface="+mn-ea"/>
              </a:rPr>
              <a:t>Competition ranking</a:t>
            </a:r>
            <a:r>
              <a:rPr lang="zh-CN" altLang="en-US" sz="2800">
                <a:latin typeface="宋体" panose="02010600030101010101" pitchFamily="2" charset="-122"/>
                <a:ea typeface="宋体" panose="02010600030101010101" pitchFamily="2" charset="-122"/>
                <a:sym typeface="+mn-ea"/>
              </a:rPr>
              <a:t>：</a:t>
            </a:r>
            <a:r>
              <a:rPr lang="en-US" altLang="zh-CN" sz="2800">
                <a:latin typeface="宋体" panose="02010600030101010101" pitchFamily="2" charset="-122"/>
                <a:ea typeface="宋体" panose="02010600030101010101" pitchFamily="2" charset="-122"/>
                <a:sym typeface="+mn-ea"/>
              </a:rPr>
              <a:t>8</a:t>
            </a:r>
            <a:endParaRPr lang="en-US" altLang="zh-CN" sz="2800">
              <a:latin typeface="宋体" panose="02010600030101010101" pitchFamily="2" charset="-122"/>
              <a:ea typeface="宋体" panose="02010600030101010101" pitchFamily="2" charset="-122"/>
              <a:sym typeface="+mn-ea"/>
            </a:endParaRPr>
          </a:p>
        </p:txBody>
      </p:sp>
      <p:sp>
        <p:nvSpPr>
          <p:cNvPr id="6" name="文本框 5"/>
          <p:cNvSpPr txBox="1"/>
          <p:nvPr/>
        </p:nvSpPr>
        <p:spPr>
          <a:xfrm>
            <a:off x="407670" y="4790440"/>
            <a:ext cx="5388610" cy="1790065"/>
          </a:xfrm>
          <a:prstGeom prst="rect">
            <a:avLst/>
          </a:prstGeom>
          <a:noFill/>
        </p:spPr>
        <p:txBody>
          <a:bodyPr wrap="square" rtlCol="0">
            <a:noAutofit/>
          </a:bodyPr>
          <a:p>
            <a:pPr indent="457200" fontAlgn="auto"/>
            <a:r>
              <a:rPr lang="en-US" altLang="zh-CN" sz="1000">
                <a:latin typeface="宋体" panose="02010600030101010101" pitchFamily="2" charset="-122"/>
                <a:ea typeface="宋体" panose="02010600030101010101" pitchFamily="2" charset="-122"/>
                <a:sym typeface="+mn-ea"/>
              </a:rPr>
              <a:t>Graduated from Baoji University of Arts and Sciences in 2017, working as an algorithm engineer with research directions in speech recognition, speech enhancement, diffusion model, CV, etc.</a:t>
            </a:r>
            <a:endParaRPr lang="en-US" altLang="zh-CN" sz="1000">
              <a:latin typeface="宋体" panose="02010600030101010101" pitchFamily="2" charset="-122"/>
              <a:ea typeface="宋体" panose="02010600030101010101" pitchFamily="2" charset="-122"/>
              <a:sym typeface="+mn-ea"/>
            </a:endParaRPr>
          </a:p>
          <a:p>
            <a:pPr indent="457200" fontAlgn="auto"/>
            <a:r>
              <a:rPr lang="en-US" altLang="zh-CN" sz="1000">
                <a:latin typeface="宋体" panose="02010600030101010101" pitchFamily="2" charset="-122"/>
                <a:ea typeface="宋体" panose="02010600030101010101" pitchFamily="2" charset="-122"/>
                <a:sym typeface="+mn-ea"/>
              </a:rPr>
              <a:t>Won the runner up in the vLoong Energy AI Challenge in 2022</a:t>
            </a:r>
            <a:endParaRPr lang="en-US" altLang="zh-CN" sz="1000">
              <a:latin typeface="宋体" panose="02010600030101010101" pitchFamily="2" charset="-122"/>
              <a:ea typeface="宋体" panose="02010600030101010101" pitchFamily="2" charset="-122"/>
              <a:sym typeface="+mn-ea"/>
            </a:endParaRPr>
          </a:p>
          <a:p>
            <a:pPr indent="457200" fontAlgn="auto"/>
            <a:r>
              <a:rPr lang="en-US" altLang="zh-CN" sz="1000">
                <a:latin typeface="宋体" panose="02010600030101010101" pitchFamily="2" charset="-122"/>
                <a:ea typeface="宋体" panose="02010600030101010101" pitchFamily="2" charset="-122"/>
                <a:sym typeface="+mn-ea"/>
              </a:rPr>
              <a:t>Top 11 of the "the Belt and Road" International Big Data Competition in 2023</a:t>
            </a:r>
            <a:endParaRPr lang="en-US" altLang="zh-CN" sz="1000">
              <a:latin typeface="宋体" panose="02010600030101010101" pitchFamily="2" charset="-122"/>
              <a:ea typeface="宋体" panose="02010600030101010101" pitchFamily="2" charset="-122"/>
              <a:sym typeface="+mn-ea"/>
            </a:endParaRPr>
          </a:p>
          <a:p>
            <a:pPr indent="457200" fontAlgn="auto"/>
            <a:r>
              <a:rPr lang="en-US" altLang="zh-CN" sz="1000">
                <a:latin typeface="宋体" panose="02010600030101010101" pitchFamily="2" charset="-122"/>
                <a:ea typeface="宋体" panose="02010600030101010101" pitchFamily="2" charset="-122"/>
                <a:sym typeface="+mn-ea"/>
              </a:rPr>
              <a:t>TOP14 in the Material Science Track of the 2nd World Science Intelligence Competition in 2024</a:t>
            </a:r>
            <a:endParaRPr lang="en-US" altLang="zh-CN" sz="1000">
              <a:latin typeface="宋体" panose="02010600030101010101" pitchFamily="2" charset="-122"/>
              <a:ea typeface="宋体" panose="02010600030101010101" pitchFamily="2" charset="-122"/>
              <a:sym typeface="+mn-ea"/>
            </a:endParaRPr>
          </a:p>
          <a:p>
            <a:pPr indent="457200" fontAlgn="auto"/>
            <a:r>
              <a:rPr lang="en-US" altLang="zh-CN" sz="1000">
                <a:latin typeface="宋体" panose="02010600030101010101" pitchFamily="2" charset="-122"/>
                <a:ea typeface="宋体" panose="02010600030101010101" pitchFamily="2" charset="-122"/>
                <a:sym typeface="+mn-ea"/>
              </a:rPr>
              <a:t>TOP15 Life Science Track of the 2nd World Science Intelligence Competition in 2024</a:t>
            </a:r>
            <a:endParaRPr lang="en-US" altLang="zh-CN" sz="1000">
              <a:latin typeface="宋体" panose="02010600030101010101" pitchFamily="2" charset="-122"/>
              <a:ea typeface="宋体" panose="02010600030101010101" pitchFamily="2" charset="-122"/>
              <a:sym typeface="+mn-ea"/>
            </a:endParaRPr>
          </a:p>
          <a:p>
            <a:pPr indent="457200" fontAlgn="auto"/>
            <a:r>
              <a:rPr lang="en-US" altLang="zh-CN" sz="1000">
                <a:latin typeface="宋体" panose="02010600030101010101" pitchFamily="2" charset="-122"/>
                <a:ea typeface="宋体" panose="02010600030101010101" pitchFamily="2" charset="-122"/>
                <a:sym typeface="+mn-ea"/>
              </a:rPr>
              <a:t>2024 Baidu Business AI Technology Innovation Competition Track 2 Regional Competition TOP7</a:t>
            </a:r>
            <a:endParaRPr lang="en-US" altLang="zh-CN" sz="1000">
              <a:latin typeface="宋体" panose="02010600030101010101" pitchFamily="2" charset="-122"/>
              <a:ea typeface="宋体" panose="02010600030101010101" pitchFamily="2" charset="-122"/>
              <a:sym typeface="+mn-ea"/>
            </a:endParaRPr>
          </a:p>
        </p:txBody>
      </p:sp>
      <p:sp>
        <p:nvSpPr>
          <p:cNvPr id="7" name="矩形 6"/>
          <p:cNvSpPr/>
          <p:nvPr/>
        </p:nvSpPr>
        <p:spPr>
          <a:xfrm>
            <a:off x="480060" y="2235835"/>
            <a:ext cx="3503295" cy="368300"/>
          </a:xfrm>
          <a:prstGeom prst="rect">
            <a:avLst/>
          </a:prstGeom>
        </p:spPr>
        <p:txBody>
          <a:bodyPr wrap="square">
            <a:spAutoFit/>
          </a:bodyPr>
          <a:p>
            <a:pPr algn="ctr"/>
            <a:r>
              <a:rPr lang="en-US" altLang="zh-CN" sz="1800" dirty="0" smtClean="0">
                <a:solidFill>
                  <a:prstClr val="black"/>
                </a:solidFill>
                <a:latin typeface="Calibri" panose="020F0502020204030204" pitchFamily="34" charset="0"/>
                <a:cs typeface="Calibri" panose="020F0502020204030204" pitchFamily="34" charset="0"/>
              </a:rPr>
              <a:t>Captain&amp;Team Members</a:t>
            </a:r>
            <a:endParaRPr lang="en-US" altLang="zh-CN" sz="1800" dirty="0" smtClean="0">
              <a:solidFill>
                <a:prstClr val="black"/>
              </a:solidFill>
              <a:latin typeface="Calibri" panose="020F0502020204030204" pitchFamily="34" charset="0"/>
              <a:cs typeface="Calibri" panose="020F0502020204030204" pitchFamily="34" charset="0"/>
            </a:endParaRPr>
          </a:p>
        </p:txBody>
      </p:sp>
      <p:sp>
        <p:nvSpPr>
          <p:cNvPr id="11" name="文本框 10"/>
          <p:cNvSpPr txBox="1"/>
          <p:nvPr>
            <p:custDataLst>
              <p:tags r:id="rId2"/>
            </p:custDataLst>
          </p:nvPr>
        </p:nvSpPr>
        <p:spPr>
          <a:xfrm>
            <a:off x="5807710" y="4744909"/>
            <a:ext cx="2828365" cy="1169946"/>
          </a:xfrm>
          <a:prstGeom prst="rect">
            <a:avLst/>
          </a:prstGeom>
          <a:noFill/>
        </p:spPr>
        <p:txBody>
          <a:bodyPr wrap="square" rtlCol="0">
            <a:noAutofit/>
          </a:bodyPr>
          <a:p>
            <a:r>
              <a:rPr lang="en-US" altLang="zh-CN" sz="2000">
                <a:latin typeface="宋体" panose="02010600030101010101" pitchFamily="2" charset="-122"/>
                <a:ea typeface="宋体" panose="02010600030101010101" pitchFamily="2" charset="-122"/>
              </a:rPr>
              <a:t>   </a:t>
            </a:r>
            <a:r>
              <a:rPr lang="en-US" altLang="zh-CN" sz="1000">
                <a:latin typeface="宋体" panose="02010600030101010101" pitchFamily="2" charset="-122"/>
                <a:ea typeface="宋体" panose="02010600030101010101" pitchFamily="2" charset="-122"/>
              </a:rPr>
              <a:t>Undergraduate students of the class of 2025 at Chang'an University, majoring in Internet of Things Engineering. Design an intelligent IoT monitoring system for traffic flow</a:t>
            </a:r>
            <a:endParaRPr lang="en-US" altLang="zh-CN" sz="1000">
              <a:latin typeface="宋体" panose="02010600030101010101" pitchFamily="2" charset="-122"/>
              <a:ea typeface="宋体" panose="02010600030101010101" pitchFamily="2" charset="-122"/>
            </a:endParaRPr>
          </a:p>
          <a:p>
            <a:r>
              <a:rPr lang="en-US" altLang="zh-CN" sz="1000">
                <a:latin typeface="宋体" panose="02010600030101010101" pitchFamily="2" charset="-122"/>
                <a:ea typeface="宋体" panose="02010600030101010101" pitchFamily="2" charset="-122"/>
              </a:rPr>
              <a:t>Multi functional intelligent cabinet, network camera system based on DLIB face detection and DES group encryption algorithm.</a:t>
            </a:r>
            <a:endParaRPr lang="en-US" altLang="zh-CN" sz="1000">
              <a:latin typeface="宋体" panose="02010600030101010101" pitchFamily="2" charset="-122"/>
              <a:ea typeface="宋体" panose="02010600030101010101" pitchFamily="2" charset="-122"/>
            </a:endParaRPr>
          </a:p>
        </p:txBody>
      </p:sp>
      <p:sp>
        <p:nvSpPr>
          <p:cNvPr id="12" name="矩形 11"/>
          <p:cNvSpPr/>
          <p:nvPr>
            <p:custDataLst>
              <p:tags r:id="rId3"/>
            </p:custDataLst>
          </p:nvPr>
        </p:nvSpPr>
        <p:spPr>
          <a:xfrm>
            <a:off x="6240145" y="2284095"/>
            <a:ext cx="2256155" cy="460375"/>
          </a:xfrm>
          <a:prstGeom prst="rect">
            <a:avLst/>
          </a:prstGeom>
        </p:spPr>
        <p:txBody>
          <a:bodyPr wrap="square">
            <a:spAutoFit/>
          </a:bodyPr>
          <a:p>
            <a:pPr algn="ctr"/>
            <a:r>
              <a:rPr lang="en-US" altLang="zh-CN" dirty="0" smtClean="0">
                <a:solidFill>
                  <a:prstClr val="black"/>
                </a:solidFill>
                <a:latin typeface="Calibri" panose="020F0502020204030204" pitchFamily="34" charset="0"/>
                <a:cs typeface="Calibri" panose="020F0502020204030204" pitchFamily="34" charset="0"/>
                <a:sym typeface="+mn-ea"/>
              </a:rPr>
              <a:t>Team Members</a:t>
            </a:r>
            <a:endParaRPr lang="en-US" altLang="zh-CN" dirty="0" smtClean="0">
              <a:solidFill>
                <a:prstClr val="black"/>
              </a:solidFill>
              <a:latin typeface="Calibri" panose="020F0502020204030204" pitchFamily="34" charset="0"/>
              <a:cs typeface="Calibri" panose="020F0502020204030204" pitchFamily="34" charset="0"/>
            </a:endParaRPr>
          </a:p>
        </p:txBody>
      </p:sp>
      <p:sp>
        <p:nvSpPr>
          <p:cNvPr id="27" name="文本框 26"/>
          <p:cNvSpPr txBox="1"/>
          <p:nvPr>
            <p:custDataLst>
              <p:tags r:id="rId4"/>
            </p:custDataLst>
          </p:nvPr>
        </p:nvSpPr>
        <p:spPr>
          <a:xfrm>
            <a:off x="9020175" y="4948744"/>
            <a:ext cx="2828365" cy="1169946"/>
          </a:xfrm>
          <a:prstGeom prst="rect">
            <a:avLst/>
          </a:prstGeom>
          <a:noFill/>
        </p:spPr>
        <p:txBody>
          <a:bodyPr wrap="square" rtlCol="0">
            <a:noAutofit/>
          </a:bodyPr>
          <a:p>
            <a:r>
              <a:rPr lang="en-US" altLang="zh-CN" sz="1000">
                <a:latin typeface="宋体" panose="02010600030101010101" pitchFamily="2" charset="-122"/>
                <a:ea typeface="宋体" panose="02010600030101010101" pitchFamily="2" charset="-122"/>
              </a:rPr>
              <a:t>Graduated from Baoji University of Arts and Sciences in 2019, with a passion for AI generation and short video creation.</a:t>
            </a:r>
            <a:endParaRPr lang="en-US" altLang="zh-CN" sz="1000">
              <a:latin typeface="宋体" panose="02010600030101010101" pitchFamily="2" charset="-122"/>
              <a:ea typeface="宋体" panose="02010600030101010101" pitchFamily="2" charset="-122"/>
            </a:endParaRPr>
          </a:p>
        </p:txBody>
      </p:sp>
      <p:sp>
        <p:nvSpPr>
          <p:cNvPr id="28" name="矩形 27"/>
          <p:cNvSpPr/>
          <p:nvPr>
            <p:custDataLst>
              <p:tags r:id="rId5"/>
            </p:custDataLst>
          </p:nvPr>
        </p:nvSpPr>
        <p:spPr>
          <a:xfrm>
            <a:off x="9221470" y="2284095"/>
            <a:ext cx="2345690" cy="460375"/>
          </a:xfrm>
          <a:prstGeom prst="rect">
            <a:avLst/>
          </a:prstGeom>
        </p:spPr>
        <p:txBody>
          <a:bodyPr wrap="square">
            <a:spAutoFit/>
          </a:bodyPr>
          <a:p>
            <a:pPr algn="ctr"/>
            <a:r>
              <a:rPr lang="en-US" altLang="zh-CN" dirty="0" smtClean="0">
                <a:solidFill>
                  <a:prstClr val="black"/>
                </a:solidFill>
                <a:latin typeface="Calibri" panose="020F0502020204030204" pitchFamily="34" charset="0"/>
                <a:cs typeface="Calibri" panose="020F0502020204030204" pitchFamily="34" charset="0"/>
                <a:sym typeface="+mn-ea"/>
              </a:rPr>
              <a:t>Team Members</a:t>
            </a:r>
            <a:endParaRPr lang="en-US" altLang="zh-CN" dirty="0" smtClean="0">
              <a:solidFill>
                <a:prstClr val="black"/>
              </a:solidFill>
              <a:latin typeface="Calibri" panose="020F0502020204030204" pitchFamily="34" charset="0"/>
              <a:cs typeface="Calibri" panose="020F0502020204030204" pitchFamily="34" charset="0"/>
            </a:endParaRPr>
          </a:p>
        </p:txBody>
      </p:sp>
      <p:pic>
        <p:nvPicPr>
          <p:cNvPr id="2" name="图片 1" descr="EBA13B76CE9FEA0EA51F82C29CDAD98E"/>
          <p:cNvPicPr>
            <a:picLocks noChangeAspect="1"/>
          </p:cNvPicPr>
          <p:nvPr>
            <p:custDataLst>
              <p:tags r:id="rId6"/>
            </p:custDataLst>
          </p:nvPr>
        </p:nvPicPr>
        <p:blipFill>
          <a:blip r:embed="rId7"/>
          <a:stretch>
            <a:fillRect/>
          </a:stretch>
        </p:blipFill>
        <p:spPr>
          <a:xfrm>
            <a:off x="9408795" y="2744470"/>
            <a:ext cx="1971675" cy="1971675"/>
          </a:xfrm>
          <a:prstGeom prst="rect">
            <a:avLst/>
          </a:prstGeom>
        </p:spPr>
      </p:pic>
      <p:pic>
        <p:nvPicPr>
          <p:cNvPr id="4" name="图片 3"/>
          <p:cNvPicPr>
            <a:picLocks noChangeAspect="1"/>
          </p:cNvPicPr>
          <p:nvPr/>
        </p:nvPicPr>
        <p:blipFill>
          <a:blip r:embed="rId8"/>
          <a:stretch>
            <a:fillRect/>
          </a:stretch>
        </p:blipFill>
        <p:spPr>
          <a:xfrm>
            <a:off x="6600190" y="2773045"/>
            <a:ext cx="1457325" cy="19431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灯片编号占位符 4"/>
          <p:cNvSpPr>
            <a:spLocks noGrp="1"/>
          </p:cNvSpPr>
          <p:nvPr>
            <p:ph type="sldNum" sz="quarter" idx="12"/>
          </p:nvPr>
        </p:nvSpPr>
        <p:spPr>
          <a:xfrm>
            <a:off x="9162954" y="6498037"/>
            <a:ext cx="2844800" cy="365125"/>
          </a:xfrm>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矩形​​ 9"/>
          <p:cNvSpPr/>
          <p:nvPr/>
        </p:nvSpPr>
        <p:spPr>
          <a:xfrm>
            <a:off x="2336697" y="2798944"/>
            <a:ext cx="6844017" cy="1206120"/>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TextBox 132"/>
          <p:cNvSpPr txBox="1"/>
          <p:nvPr/>
        </p:nvSpPr>
        <p:spPr>
          <a:xfrm>
            <a:off x="2336696" y="3028895"/>
            <a:ext cx="6844017" cy="982345"/>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Competition Question and Task Description</a:t>
            </a:r>
            <a:endParaRPr kumimoji="1"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8" name="TextBox 17"/>
          <p:cNvSpPr txBox="1">
            <a:spLocks noChangeArrowheads="1"/>
          </p:cNvSpPr>
          <p:nvPr/>
        </p:nvSpPr>
        <p:spPr bwMode="auto">
          <a:xfrm>
            <a:off x="1473264" y="269252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5400" b="0" i="0" u="none" strike="noStrike" kern="120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3" name="灯片编号占位符 35"/>
          <p:cNvSpPr txBox="1"/>
          <p:nvPr/>
        </p:nvSpPr>
        <p:spPr>
          <a:xfrm>
            <a:off x="9328205" y="6400237"/>
            <a:ext cx="2844800" cy="365125"/>
          </a:xfrm>
          <a:prstGeom prst="rect">
            <a:avLst/>
          </a:prstGeom>
        </p:spPr>
        <p:txBody>
          <a:bodyPr vert="horz" lIns="91431" tIns="45716" rIns="91431" bIns="45716" rtlCol="0" anchor="ctr"/>
          <a:lstStyle>
            <a:defPPr>
              <a:defRPr lang="en-US"/>
            </a:defPPr>
            <a:lvl1pPr marL="0" algn="r" defTabSz="1218565" rtl="0" eaLnBrk="1" latinLnBrk="0" hangingPunct="1">
              <a:defRPr sz="1600" kern="1200">
                <a:solidFill>
                  <a:schemeClr val="tx1">
                    <a:tint val="75000"/>
                  </a:schemeClr>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fld id="{672F1098-4237-41BC-960F-A352F6B7DAAF}" type="slidenum">
              <a:rPr lang="en-US" smtClean="0"/>
            </a:fld>
            <a:endParaRPr lang="en-US" dirty="0"/>
          </a:p>
        </p:txBody>
      </p:sp>
      <p:sp>
        <p:nvSpPr>
          <p:cNvPr id="16" name="任意多边形 11"/>
          <p:cNvSpPr/>
          <p:nvPr/>
        </p:nvSpPr>
        <p:spPr>
          <a:xfrm>
            <a:off x="5192" y="6669360"/>
            <a:ext cx="12192000" cy="188640"/>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7" name="平行四边形 16"/>
          <p:cNvSpPr/>
          <p:nvPr/>
        </p:nvSpPr>
        <p:spPr>
          <a:xfrm>
            <a:off x="5541836" y="6669360"/>
            <a:ext cx="1108327" cy="18864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9" name="平行四边形 12"/>
          <p:cNvSpPr/>
          <p:nvPr/>
        </p:nvSpPr>
        <p:spPr>
          <a:xfrm>
            <a:off x="1325581" y="332656"/>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平行四边形 13"/>
          <p:cNvSpPr/>
          <p:nvPr/>
        </p:nvSpPr>
        <p:spPr>
          <a:xfrm>
            <a:off x="195582" y="332656"/>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618" y="89201"/>
            <a:ext cx="4752528" cy="982345"/>
          </a:xfrm>
          <a:prstGeom prst="rect">
            <a:avLst/>
          </a:prstGeom>
          <a:noFill/>
        </p:spPr>
        <p:txBody>
          <a:bodyPr wrap="square" lIns="121908" tIns="60955" rIns="121908" bIns="60955" rtlCol="0">
            <a:spAutoFit/>
          </a:bodyPr>
          <a:lstStyle/>
          <a:p>
            <a:r>
              <a:rPr kumimoji="1" lang="en-US" altLang="zh-CN" sz="2800" b="1"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Competition Question and Task Description</a:t>
            </a:r>
            <a:endParaRPr lang="zh-CN" altLang="en-US" sz="2800" dirty="0">
              <a:latin typeface="微软雅黑" panose="020B0503020204020204" pitchFamily="34" charset="-122"/>
              <a:ea typeface="微软雅黑" panose="020B0503020204020204" pitchFamily="34" charset="-122"/>
            </a:endParaRPr>
          </a:p>
        </p:txBody>
      </p:sp>
      <p:sp>
        <p:nvSpPr>
          <p:cNvPr id="4" name="矩形 3"/>
          <p:cNvSpPr/>
          <p:nvPr/>
        </p:nvSpPr>
        <p:spPr>
          <a:xfrm>
            <a:off x="474987" y="1417910"/>
            <a:ext cx="11242026" cy="553085"/>
          </a:xfrm>
          <a:prstGeom prst="rect">
            <a:avLst/>
          </a:prstGeom>
        </p:spPr>
        <p:txBody>
          <a:bodyPr wrap="square">
            <a:spAutoFit/>
          </a:bodyPr>
          <a:lstStyle/>
          <a:p>
            <a:pPr>
              <a:lnSpc>
                <a:spcPct val="150000"/>
              </a:lnSpc>
              <a:spcBef>
                <a:spcPts val="600"/>
              </a:spcBef>
            </a:pPr>
            <a:r>
              <a:rPr lang="en-US" altLang="zh-CN" sz="2000" b="1" dirty="0">
                <a:latin typeface="等线" panose="02010600030101010101" pitchFamily="2" charset="-122"/>
                <a:ea typeface="等线" panose="02010600030101010101" pitchFamily="2" charset="-122"/>
                <a:cs typeface="Arial" panose="020B0604020202020204" pitchFamily="34" charset="0"/>
                <a:sym typeface="+mn-ea"/>
              </a:rPr>
              <a:t> AI commentation for sports events</a:t>
            </a:r>
            <a:endParaRPr lang="zh-CN" altLang="en-US" sz="2000" dirty="0"/>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9" name="矩形 18"/>
          <p:cNvSpPr/>
          <p:nvPr/>
        </p:nvSpPr>
        <p:spPr>
          <a:xfrm>
            <a:off x="349437" y="918197"/>
            <a:ext cx="3322955" cy="645160"/>
          </a:xfrm>
          <a:prstGeom prst="rect">
            <a:avLst/>
          </a:prstGeom>
        </p:spPr>
        <p:txBody>
          <a:bodyPr wrap="none">
            <a:spAutoFit/>
          </a:bodyPr>
          <a:lstStyle/>
          <a:p>
            <a:pPr marL="342900" lvl="0" indent="-342900" algn="l">
              <a:lnSpc>
                <a:spcPct val="150000"/>
              </a:lnSpc>
              <a:spcBef>
                <a:spcPts val="600"/>
              </a:spcBef>
              <a:buFont typeface="Wingdings" panose="05000000000000000000" pitchFamily="2" charset="2"/>
              <a:buChar char="l"/>
            </a:pPr>
            <a:r>
              <a:rPr lang="en-US" altLang="zh-CN" b="1" dirty="0">
                <a:solidFill>
                  <a:prstClr val="black"/>
                </a:solidFill>
                <a:latin typeface="Calibri" panose="020F0502020204030204" pitchFamily="34" charset="0"/>
                <a:cs typeface="Calibri" panose="020F0502020204030204" pitchFamily="34" charset="0"/>
              </a:rPr>
              <a:t>Competition Question</a:t>
            </a:r>
            <a:endParaRPr lang="en-US" altLang="zh-CN" b="1" dirty="0">
              <a:solidFill>
                <a:prstClr val="black"/>
              </a:solidFill>
              <a:latin typeface="Calibri" panose="020F0502020204030204" pitchFamily="34" charset="0"/>
              <a:cs typeface="Calibri" panose="020F0502020204030204" pitchFamily="34" charset="0"/>
            </a:endParaRPr>
          </a:p>
        </p:txBody>
      </p:sp>
      <p:sp>
        <p:nvSpPr>
          <p:cNvPr id="12" name="矩形 11"/>
          <p:cNvSpPr/>
          <p:nvPr/>
        </p:nvSpPr>
        <p:spPr>
          <a:xfrm>
            <a:off x="448310" y="2357755"/>
            <a:ext cx="10685145" cy="1568450"/>
          </a:xfrm>
          <a:prstGeom prst="rect">
            <a:avLst/>
          </a:prstGeom>
        </p:spPr>
        <p:txBody>
          <a:bodyPr wrap="square">
            <a:spAutoFit/>
          </a:bodyPr>
          <a:lstStyle/>
          <a:p>
            <a:pPr indent="457200" fontAlgn="auto">
              <a:lnSpc>
                <a:spcPct val="150000"/>
              </a:lnSpc>
              <a:spcBef>
                <a:spcPts val="600"/>
              </a:spcBef>
            </a:pPr>
            <a:r>
              <a:rPr lang="en-US" altLang="zh-CN" sz="1600" dirty="0"/>
              <a:t>With the development of artificial intelligence technology, its application in sports events is becoming increasingly widespread, especially in automated video analysis and event commentary. The ultimate goal of this competition is to promote the practical application of AI in the field of sports, explore how AI technology can enhance the viewing experience of sports events, and improve the dissemination and understanding of events through technological innovation.</a:t>
            </a:r>
            <a:endParaRPr lang="en-US" altLang="zh-CN" sz="1600" dirty="0"/>
          </a:p>
        </p:txBody>
      </p:sp>
      <p:sp>
        <p:nvSpPr>
          <p:cNvPr id="13" name="矩形 12"/>
          <p:cNvSpPr/>
          <p:nvPr/>
        </p:nvSpPr>
        <p:spPr>
          <a:xfrm>
            <a:off x="349437" y="1892114"/>
            <a:ext cx="2018665" cy="645160"/>
          </a:xfrm>
          <a:prstGeom prst="rect">
            <a:avLst/>
          </a:prstGeom>
        </p:spPr>
        <p:txBody>
          <a:bodyPr wrap="none">
            <a:spAutoFit/>
          </a:bodyPr>
          <a:lstStyle/>
          <a:p>
            <a:pPr marL="342900" lvl="0" indent="-342900" algn="l">
              <a:lnSpc>
                <a:spcPct val="150000"/>
              </a:lnSpc>
              <a:spcBef>
                <a:spcPts val="600"/>
              </a:spcBef>
              <a:buFont typeface="Wingdings" panose="05000000000000000000" pitchFamily="2" charset="2"/>
              <a:buChar char="l"/>
            </a:pPr>
            <a:r>
              <a:rPr lang="en-US" altLang="zh-CN" b="1" dirty="0">
                <a:solidFill>
                  <a:prstClr val="black"/>
                </a:solidFill>
                <a:latin typeface="Calibri" panose="020F0502020204030204" pitchFamily="34" charset="0"/>
                <a:cs typeface="Calibri" panose="020F0502020204030204" pitchFamily="34" charset="0"/>
              </a:rPr>
              <a:t>background</a:t>
            </a:r>
            <a:endParaRPr lang="en-US" altLang="zh-CN" b="1" dirty="0">
              <a:solidFill>
                <a:prstClr val="black"/>
              </a:solidFill>
              <a:latin typeface="Calibri" panose="020F0502020204030204" pitchFamily="34" charset="0"/>
              <a:cs typeface="Calibri" panose="020F0502020204030204" pitchFamily="34" charset="0"/>
            </a:endParaRPr>
          </a:p>
        </p:txBody>
      </p:sp>
      <p:sp>
        <p:nvSpPr>
          <p:cNvPr id="14" name="矩形 13"/>
          <p:cNvSpPr/>
          <p:nvPr/>
        </p:nvSpPr>
        <p:spPr>
          <a:xfrm>
            <a:off x="520065" y="4302760"/>
            <a:ext cx="10378440" cy="2306955"/>
          </a:xfrm>
          <a:prstGeom prst="rect">
            <a:avLst/>
          </a:prstGeom>
        </p:spPr>
        <p:txBody>
          <a:bodyPr wrap="square">
            <a:spAutoFit/>
          </a:bodyPr>
          <a:lstStyle/>
          <a:p>
            <a:pPr indent="457200" fontAlgn="auto">
              <a:lnSpc>
                <a:spcPct val="150000"/>
              </a:lnSpc>
              <a:spcBef>
                <a:spcPts val="600"/>
              </a:spcBef>
            </a:pPr>
            <a:r>
              <a:rPr lang="en-US" altLang="zh-CN" sz="1600" dirty="0"/>
              <a:t>The purpose of this competition is to challenge participants to use computer vision technology to conduct in-depth analysis of dynamic images through sports competition videos, combined with big language models, natural language processing, speech generation and other technologies, and generate event commentary through the design of big model intelligent agents/plugins. Through this technological challenge, participants will have the opportunity to showcase their skills in video processing, object recognition and tracking, big language modeling, and other areas, driving advancements in sports video analysis technology.</a:t>
            </a:r>
            <a:endParaRPr lang="en-US" altLang="zh-CN" sz="1600" dirty="0"/>
          </a:p>
        </p:txBody>
      </p:sp>
      <p:sp>
        <p:nvSpPr>
          <p:cNvPr id="15" name="矩形 14"/>
          <p:cNvSpPr/>
          <p:nvPr/>
        </p:nvSpPr>
        <p:spPr>
          <a:xfrm>
            <a:off x="349437" y="3699491"/>
            <a:ext cx="2589530" cy="645160"/>
          </a:xfrm>
          <a:prstGeom prst="rect">
            <a:avLst/>
          </a:prstGeom>
        </p:spPr>
        <p:txBody>
          <a:bodyPr wrap="none">
            <a:spAutoFit/>
          </a:bodyPr>
          <a:lstStyle/>
          <a:p>
            <a:pPr marL="342900" lvl="0" indent="-342900" algn="l">
              <a:lnSpc>
                <a:spcPct val="150000"/>
              </a:lnSpc>
              <a:spcBef>
                <a:spcPts val="600"/>
              </a:spcBef>
              <a:buFont typeface="Wingdings" panose="05000000000000000000" pitchFamily="2" charset="2"/>
              <a:buChar char="l"/>
            </a:pPr>
            <a:r>
              <a:rPr lang="en-US" altLang="zh-CN" b="1" dirty="0">
                <a:solidFill>
                  <a:prstClr val="black"/>
                </a:solidFill>
                <a:latin typeface="Calibri" panose="020F0502020204030204" pitchFamily="34" charset="0"/>
                <a:cs typeface="Calibri" panose="020F0502020204030204" pitchFamily="34" charset="0"/>
              </a:rPr>
              <a:t>Task Description</a:t>
            </a:r>
            <a:endParaRPr lang="en-US" altLang="zh-CN" b="1" dirty="0">
              <a:solidFill>
                <a:prstClr val="black"/>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618" y="89201"/>
            <a:ext cx="4752528" cy="735965"/>
          </a:xfrm>
          <a:prstGeom prst="rect">
            <a:avLst/>
          </a:prstGeom>
          <a:noFill/>
        </p:spPr>
        <p:txBody>
          <a:bodyPr wrap="square" lIns="121908" tIns="60955" rIns="121908" bIns="60955" rtlCol="0">
            <a:spAutoFit/>
          </a:bodyPr>
          <a:lstStyle/>
          <a:p>
            <a:r>
              <a:rPr lang="en-US" altLang="zh-CN" sz="4000" dirty="0">
                <a:latin typeface="微软雅黑" panose="020B0503020204020204" pitchFamily="34" charset="-122"/>
                <a:ea typeface="微软雅黑" panose="020B0503020204020204" pitchFamily="34" charset="-122"/>
              </a:rPr>
              <a:t>Overall plan</a:t>
            </a:r>
            <a:endParaRPr lang="en-US" altLang="zh-CN" sz="4000" dirty="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5" name="圆角矩形 4"/>
          <p:cNvSpPr/>
          <p:nvPr/>
        </p:nvSpPr>
        <p:spPr>
          <a:xfrm>
            <a:off x="3215640" y="2420620"/>
            <a:ext cx="5067935" cy="2407920"/>
          </a:xfrm>
          <a:prstGeom prst="roundRect">
            <a:avLst/>
          </a:prstGeom>
        </p:spPr>
        <p:style>
          <a:lnRef idx="2">
            <a:schemeClr val="accent6"/>
          </a:lnRef>
          <a:fillRef idx="2">
            <a:schemeClr val="accent6"/>
          </a:fillRef>
          <a:effectRef idx="0">
            <a:srgbClr val="FFFFFF"/>
          </a:effectRef>
          <a:fontRef idx="minor">
            <a:schemeClr val="dk1"/>
          </a:fontRef>
        </p:style>
        <p:txBody>
          <a:bodyPr rtlCol="0" anchor="ctr"/>
          <a:p>
            <a:pPr algn="l"/>
            <a:r>
              <a:rPr lang="en-US" altLang="zh-CN" sz="3200"/>
              <a:t>agent</a:t>
            </a:r>
            <a:endParaRPr lang="en-US" altLang="zh-CN" sz="3200"/>
          </a:p>
          <a:p>
            <a:pPr algn="l"/>
            <a:endParaRPr lang="zh-CN" altLang="en-US"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l"/>
            <a:endParaRPr lang="zh-CN" altLang="en-US"/>
          </a:p>
        </p:txBody>
      </p:sp>
      <p:sp>
        <p:nvSpPr>
          <p:cNvPr id="7" name="圆角矩形 6"/>
          <p:cNvSpPr/>
          <p:nvPr/>
        </p:nvSpPr>
        <p:spPr>
          <a:xfrm>
            <a:off x="407035" y="1196340"/>
            <a:ext cx="3059430" cy="720090"/>
          </a:xfrm>
          <a:prstGeom prst="roundRect">
            <a:avLst/>
          </a:prstGeom>
        </p:spPr>
        <p:style>
          <a:lnRef idx="2">
            <a:schemeClr val="accent3"/>
          </a:lnRef>
          <a:fillRef idx="2">
            <a:schemeClr val="accent3"/>
          </a:fillRef>
          <a:effectRef idx="0">
            <a:srgbClr val="FFFFFF"/>
          </a:effectRef>
          <a:fontRef idx="minor">
            <a:schemeClr val="dk1"/>
          </a:fontRef>
        </p:style>
        <p:txBody>
          <a:bodyPr rtlCol="0" anchor="ctr"/>
          <a:p>
            <a:pPr algn="ctr"/>
            <a:r>
              <a:rPr lang="en-US" altLang="zh-CN"/>
              <a:t>Enter football match:URL</a:t>
            </a:r>
            <a:endParaRPr lang="en-US" altLang="zh-CN"/>
          </a:p>
        </p:txBody>
      </p:sp>
      <p:sp>
        <p:nvSpPr>
          <p:cNvPr id="8" name="圆角矩形 7"/>
          <p:cNvSpPr/>
          <p:nvPr/>
        </p:nvSpPr>
        <p:spPr>
          <a:xfrm>
            <a:off x="8256270" y="5372735"/>
            <a:ext cx="3152140" cy="935990"/>
          </a:xfrm>
          <a:prstGeom prst="roundRect">
            <a:avLst/>
          </a:prstGeom>
        </p:spPr>
        <p:style>
          <a:lnRef idx="2">
            <a:schemeClr val="accent3"/>
          </a:lnRef>
          <a:fillRef idx="2">
            <a:schemeClr val="accent3"/>
          </a:fillRef>
          <a:effectRef idx="0">
            <a:srgbClr val="FFFFFF"/>
          </a:effectRef>
          <a:fontRef idx="minor">
            <a:schemeClr val="dk1"/>
          </a:fontRef>
        </p:style>
        <p:txBody>
          <a:bodyPr rtlCol="0" anchor="ctr"/>
          <a:p>
            <a:pPr algn="ctr"/>
            <a:r>
              <a:rPr lang="en-US" altLang="zh-CN"/>
              <a:t>Output: AI sports event commentary</a:t>
            </a:r>
            <a:endParaRPr lang="en-US" altLang="zh-CN"/>
          </a:p>
        </p:txBody>
      </p:sp>
      <p:cxnSp>
        <p:nvCxnSpPr>
          <p:cNvPr id="23" name="肘形连接符 22"/>
          <p:cNvCxnSpPr>
            <a:stCxn id="5" idx="3"/>
            <a:endCxn id="8" idx="0"/>
          </p:cNvCxnSpPr>
          <p:nvPr/>
        </p:nvCxnSpPr>
        <p:spPr>
          <a:xfrm>
            <a:off x="8283575" y="3624580"/>
            <a:ext cx="1548765" cy="174815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肘形连接符 23"/>
          <p:cNvCxnSpPr>
            <a:stCxn id="7" idx="2"/>
            <a:endCxn id="5" idx="1"/>
          </p:cNvCxnSpPr>
          <p:nvPr/>
        </p:nvCxnSpPr>
        <p:spPr>
          <a:xfrm rot="5400000" flipV="1">
            <a:off x="1722120" y="2131060"/>
            <a:ext cx="1708150" cy="127889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a:stCxn id="20" idx="2"/>
            <a:endCxn id="21" idx="0"/>
          </p:cNvCxnSpPr>
          <p:nvPr/>
        </p:nvCxnSpPr>
        <p:spPr>
          <a:xfrm>
            <a:off x="6897370" y="3826510"/>
            <a:ext cx="635" cy="215265"/>
          </a:xfrm>
          <a:prstGeom prst="straightConnector1">
            <a:avLst/>
          </a:prstGeom>
          <a:ln w="9525" cap="flat" cmpd="sng" algn="ctr">
            <a:solidFill>
              <a:schemeClr val="accent1"/>
            </a:solidFill>
            <a:prstDash val="dash"/>
            <a:tailEnd type="arrow" w="med" len="med"/>
          </a:ln>
        </p:spPr>
        <p:style>
          <a:lnRef idx="0">
            <a:schemeClr val="accent5"/>
          </a:lnRef>
          <a:fillRef idx="0">
            <a:srgbClr val="FFFFFF"/>
          </a:fillRef>
          <a:effectRef idx="0">
            <a:srgbClr val="FFFFFF"/>
          </a:effectRef>
          <a:fontRef idx="minor">
            <a:schemeClr val="tx1"/>
          </a:fontRef>
        </p:style>
      </p:cxnSp>
      <p:sp>
        <p:nvSpPr>
          <p:cNvPr id="2" name="圆角矩形 1"/>
          <p:cNvSpPr/>
          <p:nvPr/>
        </p:nvSpPr>
        <p:spPr>
          <a:xfrm>
            <a:off x="4511675" y="2492375"/>
            <a:ext cx="3672205" cy="2232660"/>
          </a:xfrm>
          <a:prstGeom prst="roundRect">
            <a:avLst/>
          </a:prstGeom>
        </p:spPr>
        <p:style>
          <a:lnRef idx="2">
            <a:schemeClr val="accent1"/>
          </a:lnRef>
          <a:fillRef idx="2">
            <a:schemeClr val="accent1"/>
          </a:fillRef>
          <a:effectRef idx="0">
            <a:srgbClr val="FFFFFF"/>
          </a:effectRef>
          <a:fontRef idx="minor">
            <a:schemeClr val="lt1"/>
          </a:fontRef>
        </p:style>
        <p:txBody>
          <a:bodyPr rtlCol="0" anchor="ctr"/>
          <a:p>
            <a:pPr algn="l"/>
            <a:r>
              <a:rPr lang="en-US" altLang="zh-CN" sz="3600">
                <a:ln w="9525">
                  <a:solidFill>
                    <a:schemeClr val="bg1"/>
                  </a:solidFill>
                  <a:prstDash val="solid"/>
                </a:ln>
                <a:solidFill>
                  <a:schemeClr val="tx1"/>
                </a:solidFill>
                <a:effectLst>
                  <a:outerShdw blurRad="12700" dist="38100" dir="2700000" algn="tl" rotWithShape="0">
                    <a:schemeClr val="bg1">
                      <a:lumMod val="50000"/>
                    </a:schemeClr>
                  </a:outerShdw>
                </a:effectLst>
              </a:rPr>
              <a:t>LLM</a:t>
            </a:r>
            <a:endParaRPr lang="en-US" altLang="zh-CN" sz="3600">
              <a:solidFill>
                <a:schemeClr val="accent4"/>
              </a:solidFill>
              <a:effectLst>
                <a:reflection blurRad="6350" stA="53000" endA="300" endPos="35500" dir="5400000" sy="-90000" algn="bl" rotWithShape="0"/>
              </a:effectLst>
            </a:endParaRPr>
          </a:p>
          <a:p>
            <a:pPr algn="l"/>
            <a:endParaRPr lang="en-US" altLang="zh-CN" sz="3600">
              <a:solidFill>
                <a:schemeClr val="accent4"/>
              </a:solidFill>
              <a:effectLst>
                <a:reflection blurRad="6350" stA="53000" endA="300" endPos="35500" dir="5400000" sy="-90000" algn="bl" rotWithShape="0"/>
              </a:effectLst>
            </a:endParaRPr>
          </a:p>
        </p:txBody>
      </p:sp>
      <p:sp>
        <p:nvSpPr>
          <p:cNvPr id="16" name="圆角矩形 15"/>
          <p:cNvSpPr/>
          <p:nvPr/>
        </p:nvSpPr>
        <p:spPr>
          <a:xfrm>
            <a:off x="5826760" y="2590165"/>
            <a:ext cx="2141855" cy="485775"/>
          </a:xfrm>
          <a:prstGeom prst="roundRect">
            <a:avLst/>
          </a:prstGeom>
        </p:spPr>
        <p:style>
          <a:lnRef idx="2">
            <a:schemeClr val="accent5"/>
          </a:lnRef>
          <a:fillRef idx="2">
            <a:schemeClr val="accent5"/>
          </a:fillRef>
          <a:effectRef idx="0">
            <a:srgbClr val="FFFFFF"/>
          </a:effectRef>
          <a:fontRef idx="minor">
            <a:schemeClr val="lt1"/>
          </a:fontRef>
        </p:style>
        <p:txBody>
          <a:bodyPr rtlCol="0" anchor="ctr"/>
          <a:p>
            <a:pPr algn="l"/>
            <a:r>
              <a:rPr lang="en-US" altLang="zh-CN" sz="1400">
                <a:solidFill>
                  <a:schemeClr val="tx1"/>
                </a:solidFill>
              </a:rPr>
              <a:t>Preliminary round: Multi target tracking</a:t>
            </a:r>
            <a:endParaRPr lang="en-US" altLang="zh-CN" sz="1400">
              <a:solidFill>
                <a:schemeClr val="tx1"/>
              </a:solidFill>
            </a:endParaRPr>
          </a:p>
        </p:txBody>
      </p:sp>
      <p:sp>
        <p:nvSpPr>
          <p:cNvPr id="20" name="圆角矩形 19"/>
          <p:cNvSpPr/>
          <p:nvPr/>
        </p:nvSpPr>
        <p:spPr>
          <a:xfrm>
            <a:off x="5826125" y="3416935"/>
            <a:ext cx="2142490" cy="409575"/>
          </a:xfrm>
          <a:prstGeom prst="roundRect">
            <a:avLst/>
          </a:prstGeom>
        </p:spPr>
        <p:style>
          <a:lnRef idx="2">
            <a:schemeClr val="accent5"/>
          </a:lnRef>
          <a:fillRef idx="2">
            <a:schemeClr val="accent5"/>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en-US" altLang="zh-CN" sz="1400">
                <a:solidFill>
                  <a:schemeClr val="tx1"/>
                </a:solidFill>
                <a:sym typeface="+mn-ea"/>
              </a:rPr>
              <a:t>Finals: jersey identification</a:t>
            </a:r>
            <a:endParaRPr lang="en-US" altLang="zh-CN" sz="1400">
              <a:solidFill>
                <a:schemeClr val="tx1"/>
              </a:solidFill>
              <a:sym typeface="+mn-ea"/>
            </a:endParaRPr>
          </a:p>
        </p:txBody>
      </p:sp>
      <p:sp>
        <p:nvSpPr>
          <p:cNvPr id="21" name="圆角矩形 20"/>
          <p:cNvSpPr/>
          <p:nvPr/>
        </p:nvSpPr>
        <p:spPr>
          <a:xfrm>
            <a:off x="5826125" y="4041775"/>
            <a:ext cx="2143760" cy="414655"/>
          </a:xfrm>
          <a:prstGeom prst="roundRect">
            <a:avLst/>
          </a:prstGeom>
        </p:spPr>
        <p:style>
          <a:lnRef idx="2">
            <a:schemeClr val="accent5"/>
          </a:lnRef>
          <a:fillRef idx="2">
            <a:schemeClr val="accent5"/>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400">
                <a:solidFill>
                  <a:schemeClr val="tx1"/>
                </a:solidFill>
                <a:sym typeface="+mn-ea"/>
              </a:rPr>
              <a:t>Post processing</a:t>
            </a:r>
            <a:endParaRPr lang="en-US" altLang="zh-CN" sz="1400">
              <a:solidFill>
                <a:schemeClr val="tx1"/>
              </a:solidFill>
              <a:sym typeface="+mn-ea"/>
            </a:endParaRPr>
          </a:p>
        </p:txBody>
      </p:sp>
      <p:cxnSp>
        <p:nvCxnSpPr>
          <p:cNvPr id="25" name="直接箭头连接符 24"/>
          <p:cNvCxnSpPr>
            <a:stCxn id="16" idx="2"/>
            <a:endCxn id="20" idx="0"/>
          </p:cNvCxnSpPr>
          <p:nvPr/>
        </p:nvCxnSpPr>
        <p:spPr>
          <a:xfrm flipH="1">
            <a:off x="6897370" y="3075940"/>
            <a:ext cx="635" cy="34099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 name="直接箭头连接符 2"/>
          <p:cNvCxnSpPr>
            <a:stCxn id="20" idx="2"/>
            <a:endCxn id="21" idx="0"/>
          </p:cNvCxnSpPr>
          <p:nvPr/>
        </p:nvCxnSpPr>
        <p:spPr>
          <a:xfrm>
            <a:off x="6897370" y="3826510"/>
            <a:ext cx="635" cy="21526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灯片编号占位符 4"/>
          <p:cNvSpPr>
            <a:spLocks noGrp="1"/>
          </p:cNvSpPr>
          <p:nvPr>
            <p:ph type="sldNum" sz="quarter" idx="12"/>
          </p:nvPr>
        </p:nvSpPr>
        <p:spPr>
          <a:xfrm>
            <a:off x="9162954" y="6498037"/>
            <a:ext cx="2844800" cy="365125"/>
          </a:xfrm>
        </p:spPr>
        <p:txBody>
          <a:bodyPr/>
          <a:lstStyle/>
          <a:p>
            <a:pPr marL="0" marR="0" lvl="0" indent="0" algn="r" defTabSz="1218565"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矩形​​ 9"/>
          <p:cNvSpPr/>
          <p:nvPr/>
        </p:nvSpPr>
        <p:spPr>
          <a:xfrm>
            <a:off x="2336697" y="2798944"/>
            <a:ext cx="6844017" cy="1206120"/>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TextBox 132"/>
          <p:cNvSpPr txBox="1"/>
          <p:nvPr/>
        </p:nvSpPr>
        <p:spPr>
          <a:xfrm>
            <a:off x="2336696" y="3028895"/>
            <a:ext cx="6844017" cy="982345"/>
          </a:xfrm>
          <a:prstGeom prst="rect">
            <a:avLst/>
          </a:prstGeom>
          <a:noFill/>
        </p:spPr>
        <p:txBody>
          <a:bodyPr wrap="square" lIns="121908" tIns="60955" rIns="121908" bIns="60955">
            <a:spAutoFit/>
          </a:bodyPr>
          <a:lstStyle/>
          <a:p>
            <a:pPr marL="0" marR="0" lvl="0" indent="0" algn="ctr" defTabSz="1218565" rtl="0" eaLnBrk="1" fontAlgn="auto" latinLnBrk="0" hangingPunct="1">
              <a:lnSpc>
                <a:spcPct val="100000"/>
              </a:lnSpc>
              <a:spcBef>
                <a:spcPts val="0"/>
              </a:spcBef>
              <a:spcAft>
                <a:spcPts val="0"/>
              </a:spcAft>
              <a:buClrTx/>
              <a:buSzTx/>
              <a:buFontTx/>
              <a:buNone/>
              <a:defRPr/>
            </a:pPr>
            <a:r>
              <a:rPr kumimoji="1" lang="en-US" altLang="zh-CN" sz="2800" b="1"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Introduction to Preliminary Competition Plan</a:t>
            </a:r>
            <a:endParaRPr kumimoji="1" lang="zh-CN" altLang="en-US" sz="2800" b="1" dirty="0" smtClean="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8" name="TextBox 17"/>
          <p:cNvSpPr txBox="1">
            <a:spLocks noChangeArrowheads="1"/>
          </p:cNvSpPr>
          <p:nvPr/>
        </p:nvSpPr>
        <p:spPr bwMode="auto">
          <a:xfrm>
            <a:off x="1473264" y="269252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5400" b="0" i="0" u="none" strike="noStrike" kern="1200" cap="none" spc="0" normalizeH="0" baseline="0" noProof="0" dirty="0">
              <a:ln>
                <a:noFill/>
              </a:ln>
              <a:solidFill>
                <a:prstClr val="white"/>
              </a:solidFill>
              <a:effectLst/>
              <a:uLnTx/>
              <a:uFillTx/>
              <a:latin typeface="Arial Unicode MS" pitchFamily="34" charset="-122"/>
              <a:ea typeface="Arial Unicode MS" pitchFamily="34" charset="-122"/>
              <a:cs typeface="Arial Unicode MS" pitchFamily="34" charset="-122"/>
            </a:endParaRPr>
          </a:p>
        </p:txBody>
      </p:sp>
      <p:sp>
        <p:nvSpPr>
          <p:cNvPr id="13" name="灯片编号占位符 35"/>
          <p:cNvSpPr txBox="1"/>
          <p:nvPr/>
        </p:nvSpPr>
        <p:spPr>
          <a:xfrm>
            <a:off x="9328205" y="6400237"/>
            <a:ext cx="2844800" cy="365125"/>
          </a:xfrm>
          <a:prstGeom prst="rect">
            <a:avLst/>
          </a:prstGeom>
        </p:spPr>
        <p:txBody>
          <a:bodyPr vert="horz" lIns="91431" tIns="45716" rIns="91431" bIns="45716" rtlCol="0" anchor="ctr"/>
          <a:lstStyle>
            <a:defPPr>
              <a:defRPr lang="en-US"/>
            </a:defPPr>
            <a:lvl1pPr marL="0" algn="r" defTabSz="1218565" rtl="0" eaLnBrk="1" latinLnBrk="0" hangingPunct="1">
              <a:defRPr sz="1600" kern="1200">
                <a:solidFill>
                  <a:schemeClr val="tx1">
                    <a:tint val="75000"/>
                  </a:schemeClr>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a:lstStyle>
          <a:p>
            <a:fld id="{672F1098-4237-41BC-960F-A352F6B7DAAF}" type="slidenum">
              <a:rPr lang="en-US" smtClean="0"/>
            </a:fld>
            <a:endParaRPr lang="en-US" dirty="0"/>
          </a:p>
        </p:txBody>
      </p:sp>
      <p:sp>
        <p:nvSpPr>
          <p:cNvPr id="16" name="任意多边形 11"/>
          <p:cNvSpPr/>
          <p:nvPr/>
        </p:nvSpPr>
        <p:spPr>
          <a:xfrm>
            <a:off x="5192" y="6669360"/>
            <a:ext cx="12192000" cy="188640"/>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7" name="平行四边形 16"/>
          <p:cNvSpPr/>
          <p:nvPr/>
        </p:nvSpPr>
        <p:spPr>
          <a:xfrm>
            <a:off x="5541836" y="6669360"/>
            <a:ext cx="1108327" cy="18864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9" name="平行四边形 12"/>
          <p:cNvSpPr/>
          <p:nvPr/>
        </p:nvSpPr>
        <p:spPr>
          <a:xfrm>
            <a:off x="1325581" y="332656"/>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平行四边形 13"/>
          <p:cNvSpPr/>
          <p:nvPr/>
        </p:nvSpPr>
        <p:spPr>
          <a:xfrm>
            <a:off x="195582" y="332656"/>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328205" y="6400237"/>
            <a:ext cx="2844800" cy="365125"/>
          </a:xfrm>
        </p:spPr>
        <p:txBody>
          <a:bodyPr/>
          <a:lstStyle/>
          <a:p>
            <a:fld id="{672F1098-4237-41BC-960F-A352F6B7DAAF}" type="slidenum">
              <a:rPr lang="en-US" smtClean="0"/>
            </a:fld>
            <a:endParaRPr lang="en-US" dirty="0"/>
          </a:p>
        </p:txBody>
      </p:sp>
      <p:sp>
        <p:nvSpPr>
          <p:cNvPr id="45" name="Parallelogram 33"/>
          <p:cNvSpPr/>
          <p:nvPr/>
        </p:nvSpPr>
        <p:spPr>
          <a:xfrm>
            <a:off x="146562" y="0"/>
            <a:ext cx="504056" cy="777974"/>
          </a:xfrm>
          <a:prstGeom prst="parallelogram">
            <a:avLst>
              <a:gd name="adj" fmla="val 38020"/>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0" name="文本框 28"/>
          <p:cNvSpPr txBox="1"/>
          <p:nvPr/>
        </p:nvSpPr>
        <p:spPr>
          <a:xfrm>
            <a:off x="650875" y="88900"/>
            <a:ext cx="5444490" cy="1351280"/>
          </a:xfrm>
          <a:prstGeom prst="rect">
            <a:avLst/>
          </a:prstGeom>
          <a:noFill/>
        </p:spPr>
        <p:txBody>
          <a:bodyPr wrap="square" lIns="121908" tIns="60955" rIns="121908" bIns="60955" rtlCol="0">
            <a:spAutoFit/>
          </a:bodyPr>
          <a:lstStyle/>
          <a:p>
            <a:r>
              <a:rPr lang="en-US" altLang="zh-CN" sz="4000" dirty="0">
                <a:latin typeface="微软雅黑" panose="020B0503020204020204" pitchFamily="34" charset="-122"/>
                <a:ea typeface="微软雅黑" panose="020B0503020204020204" pitchFamily="34" charset="-122"/>
              </a:rPr>
              <a:t>Preliminary dataset and task analysis</a:t>
            </a:r>
            <a:endParaRPr lang="en-US" altLang="zh-CN" sz="4000" dirty="0">
              <a:latin typeface="微软雅黑" panose="020B0503020204020204" pitchFamily="34" charset="-122"/>
              <a:ea typeface="微软雅黑" panose="020B0503020204020204" pitchFamily="34" charset="-122"/>
            </a:endParaRPr>
          </a:p>
        </p:txBody>
      </p:sp>
      <p:sp>
        <p:nvSpPr>
          <p:cNvPr id="17" name="任意多边形 11"/>
          <p:cNvSpPr/>
          <p:nvPr/>
        </p:nvSpPr>
        <p:spPr>
          <a:xfrm>
            <a:off x="5192" y="6729286"/>
            <a:ext cx="12192000" cy="128714"/>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18" name="平行四边形 17"/>
          <p:cNvSpPr/>
          <p:nvPr/>
        </p:nvSpPr>
        <p:spPr>
          <a:xfrm>
            <a:off x="5541836" y="6729286"/>
            <a:ext cx="1108327" cy="128714"/>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2" name="文本框 1"/>
          <p:cNvSpPr txBox="1"/>
          <p:nvPr/>
        </p:nvSpPr>
        <p:spPr>
          <a:xfrm>
            <a:off x="1191260" y="1198880"/>
            <a:ext cx="9361805" cy="2168525"/>
          </a:xfrm>
          <a:prstGeom prst="rect">
            <a:avLst/>
          </a:prstGeom>
          <a:noFill/>
        </p:spPr>
        <p:txBody>
          <a:bodyPr wrap="square" rtlCol="0">
            <a:spAutoFit/>
          </a:bodyPr>
          <a:p>
            <a:pPr fontAlgn="auto">
              <a:lnSpc>
                <a:spcPct val="150000"/>
              </a:lnSpc>
            </a:pPr>
            <a:r>
              <a:rPr lang="en-US" altLang="zh-CN" sz="1800"/>
              <a:t>Dataset:</a:t>
            </a:r>
            <a:endParaRPr lang="en-US" altLang="zh-CN" sz="1800"/>
          </a:p>
          <a:p>
            <a:pPr fontAlgn="auto">
              <a:lnSpc>
                <a:spcPct val="150000"/>
              </a:lnSpc>
            </a:pPr>
            <a:r>
              <a:rPr lang="en-US" altLang="zh-CN" sz="1800"/>
              <a:t>The competition provides multiple standard 720P high-definition football match video data, which are provided in the format of. jpg frames after video splitting. The average video length is 750 frames.</a:t>
            </a:r>
            <a:endParaRPr lang="en-US" altLang="zh-CN" sz="1800"/>
          </a:p>
          <a:p>
            <a:pPr fontAlgn="auto">
              <a:lnSpc>
                <a:spcPct val="150000"/>
              </a:lnSpc>
            </a:pPr>
            <a:r>
              <a:rPr lang="en-US" altLang="zh-CN" sz="1800"/>
              <a:t>Dataset structure:</a:t>
            </a:r>
            <a:endParaRPr lang="en-US" altLang="zh-CN" sz="1800"/>
          </a:p>
        </p:txBody>
      </p:sp>
      <p:pic>
        <p:nvPicPr>
          <p:cNvPr id="3" name="图片 2"/>
          <p:cNvPicPr>
            <a:picLocks noChangeAspect="1"/>
          </p:cNvPicPr>
          <p:nvPr/>
        </p:nvPicPr>
        <p:blipFill>
          <a:blip r:embed="rId1"/>
          <a:stretch>
            <a:fillRect/>
          </a:stretch>
        </p:blipFill>
        <p:spPr>
          <a:xfrm>
            <a:off x="1281430" y="2912110"/>
            <a:ext cx="4657090" cy="1802765"/>
          </a:xfrm>
          <a:prstGeom prst="rect">
            <a:avLst/>
          </a:prstGeom>
        </p:spPr>
      </p:pic>
      <p:sp>
        <p:nvSpPr>
          <p:cNvPr id="4" name="文本框 3"/>
          <p:cNvSpPr txBox="1"/>
          <p:nvPr/>
        </p:nvSpPr>
        <p:spPr>
          <a:xfrm>
            <a:off x="1191260" y="5661025"/>
            <a:ext cx="9081135" cy="645160"/>
          </a:xfrm>
          <a:prstGeom prst="rect">
            <a:avLst/>
          </a:prstGeom>
          <a:noFill/>
        </p:spPr>
        <p:txBody>
          <a:bodyPr wrap="square" rtlCol="0" anchor="t">
            <a:spAutoFit/>
          </a:bodyPr>
          <a:p>
            <a:r>
              <a:rPr lang="en-US" altLang="zh-CN" sz="1800"/>
              <a:t>Reference project</a:t>
            </a:r>
            <a:r>
              <a:rPr lang="zh-CN" altLang="en-US" sz="1800"/>
              <a:t>：https://aistudio.baidu.com/projectdetail/4350452</a:t>
            </a:r>
            <a:endParaRPr lang="zh-CN" altLang="en-US" sz="1800"/>
          </a:p>
          <a:p>
            <a:r>
              <a:rPr lang="en-US" altLang="zh-CN" sz="1800">
                <a:sym typeface="+mn-ea"/>
              </a:rPr>
              <a:t>Dataset</a:t>
            </a:r>
            <a:r>
              <a:rPr lang="zh-CN" altLang="en-US" sz="1800"/>
              <a:t>：https://aistudio.baidu.com/datasetdetail/272560</a:t>
            </a:r>
            <a:endParaRPr lang="zh-CN" altLang="en-US" sz="1800"/>
          </a:p>
        </p:txBody>
      </p:sp>
      <p:sp>
        <p:nvSpPr>
          <p:cNvPr id="6" name="文本框 5"/>
          <p:cNvSpPr txBox="1"/>
          <p:nvPr/>
        </p:nvSpPr>
        <p:spPr>
          <a:xfrm>
            <a:off x="1199515" y="4796790"/>
            <a:ext cx="9789160" cy="922020"/>
          </a:xfrm>
          <a:prstGeom prst="rect">
            <a:avLst/>
          </a:prstGeom>
          <a:noFill/>
        </p:spPr>
        <p:txBody>
          <a:bodyPr wrap="square" rtlCol="0">
            <a:spAutoFit/>
          </a:bodyPr>
          <a:p>
            <a:r>
              <a:rPr lang="en-US" altLang="zh-CN" sz="1800"/>
              <a:t>Task analysis:</a:t>
            </a:r>
            <a:endParaRPr lang="en-US" altLang="zh-CN" sz="1800"/>
          </a:p>
          <a:p>
            <a:r>
              <a:rPr lang="en-US" altLang="zh-CN" sz="1800"/>
              <a:t>This problem belongs to a multi-target tracking task, which requires detecting the coordinate information and IDs of football and players.</a:t>
            </a:r>
            <a:endParaRPr lang="en-US" altLang="zh-CN" sz="180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DIAGRAM_VIRTUALLY_FRAME" val="{&quot;height&quot;:319.08647727491496,&quot;left&quot;:457.3,&quot;top&quot;:179.263522725085,&quot;width&quot;:475.65590551181106}"/>
</p:tagLst>
</file>

<file path=ppt/tags/tag10.xml><?xml version="1.0" encoding="utf-8"?>
<p:tagLst xmlns:p="http://schemas.openxmlformats.org/presentationml/2006/main">
  <p:tag name="KSO_WM_MEDIACOVER_FLAG" val="1"/>
  <p:tag name="KSO_WM_UNIT_MEDIACOVER_BTN_STATE" val="1"/>
  <p:tag name="KSO_WM_UNIT_MEDIACOVER_BTNRECT" val="5749*4825*731*73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2.xml><?xml version="1.0" encoding="utf-8"?>
<p:tagLst xmlns:p="http://schemas.openxmlformats.org/presentationml/2006/main">
  <p:tag name="commondata" val="eyJoZGlkIjoiNTkyODU4ODMxNDkzNGE3ZTAwMTAxMTZjNWVhNWFmZmEifQ=="/>
</p:tagLst>
</file>

<file path=ppt/tags/tag2.xml><?xml version="1.0" encoding="utf-8"?>
<p:tagLst xmlns:p="http://schemas.openxmlformats.org/presentationml/2006/main">
  <p:tag name="KSO_WM_DIAGRAM_VIRTUALLY_FRAME" val="{&quot;height&quot;:319.08647727491496,&quot;left&quot;:457.3,&quot;top&quot;:179.263522725085,&quot;width&quot;:475.65590551181106}"/>
</p:tagLst>
</file>

<file path=ppt/tags/tag3.xml><?xml version="1.0" encoding="utf-8"?>
<p:tagLst xmlns:p="http://schemas.openxmlformats.org/presentationml/2006/main">
  <p:tag name="KSO_WM_DIAGRAM_VIRTUALLY_FRAME" val="{&quot;height&quot;:319.08647727491496,&quot;left&quot;:457.3,&quot;top&quot;:179.263522725085,&quot;width&quot;:475.65590551181106}"/>
</p:tagLst>
</file>

<file path=ppt/tags/tag4.xml><?xml version="1.0" encoding="utf-8"?>
<p:tagLst xmlns:p="http://schemas.openxmlformats.org/presentationml/2006/main">
  <p:tag name="KSO_WM_DIAGRAM_VIRTUALLY_FRAME" val="{&quot;height&quot;:319.08647727491496,&quot;left&quot;:457.3,&quot;top&quot;:179.263522725085,&quot;width&quot;:475.65590551181106}"/>
</p:tagLst>
</file>

<file path=ppt/tags/tag5.xml><?xml version="1.0" encoding="utf-8"?>
<p:tagLst xmlns:p="http://schemas.openxmlformats.org/presentationml/2006/main">
  <p:tag name="KSO_WM_DIAGRAM_VIRTUALLY_FRAME" val="{&quot;height&quot;:319.08647727491496,&quot;left&quot;:457.3,&quot;top&quot;:179.263522725085,&quot;width&quot;:475.65590551181106}"/>
</p:tagLst>
</file>

<file path=ppt/tags/tag6.xml><?xml version="1.0" encoding="utf-8"?>
<p:tagLst xmlns:p="http://schemas.openxmlformats.org/presentationml/2006/main">
  <p:tag name="TABLE_ENDDRAG_ORIGIN_RECT" val="324*93"/>
  <p:tag name="TABLE_ENDDRAG_RECT" val="576*307*324*93"/>
</p:tagLst>
</file>

<file path=ppt/tags/tag7.xml><?xml version="1.0" encoding="utf-8"?>
<p:tagLst xmlns:p="http://schemas.openxmlformats.org/presentationml/2006/main">
  <p:tag name="TABLE_ENDDRAG_ORIGIN_RECT" val="841*365"/>
  <p:tag name="TABLE_ENDDRAG_RECT" val="48*138*841*365"/>
</p:tagLst>
</file>

<file path=ppt/tags/tag8.xml><?xml version="1.0" encoding="utf-8"?>
<p:tagLst xmlns:p="http://schemas.openxmlformats.org/presentationml/2006/main">
  <p:tag name="TABLE_ENDDRAG_ORIGIN_RECT" val="643*257"/>
  <p:tag name="TABLE_ENDDRAG_RECT" val="153*200*643*257"/>
</p:tagLst>
</file>

<file path=ppt/tags/tag9.xml><?xml version="1.0" encoding="utf-8"?>
<p:tagLst xmlns:p="http://schemas.openxmlformats.org/presentationml/2006/main">
  <p:tag name="TABLE_ENDDRAG_ORIGIN_RECT" val="689*305"/>
  <p:tag name="TABLE_ENDDRAG_RECT" val="129*201*689*3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16598</Words>
  <Application>WPS 演示</Application>
  <PresentationFormat>宽屏</PresentationFormat>
  <Paragraphs>611</Paragraphs>
  <Slides>31</Slides>
  <Notes>21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31</vt:i4>
      </vt:variant>
    </vt:vector>
  </HeadingPairs>
  <TitlesOfParts>
    <vt:vector size="45" baseType="lpstr">
      <vt:lpstr>Arial</vt:lpstr>
      <vt:lpstr>宋体</vt:lpstr>
      <vt:lpstr>Wingdings</vt:lpstr>
      <vt:lpstr>等线</vt:lpstr>
      <vt:lpstr>Calibri</vt:lpstr>
      <vt:lpstr>黑体</vt:lpstr>
      <vt:lpstr>Calibri</vt:lpstr>
      <vt:lpstr>微软雅黑</vt:lpstr>
      <vt:lpstr>Arial Unicode MS</vt:lpstr>
      <vt:lpstr>Arial Unicode MS</vt:lpstr>
      <vt:lpstr>Monospaced Number</vt:lpstr>
      <vt:lpstr>Segoe Print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Jabil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lil326</dc:creator>
  <cp:lastModifiedBy>繁华落尽，寻一世真情</cp:lastModifiedBy>
  <cp:revision>866</cp:revision>
  <dcterms:created xsi:type="dcterms:W3CDTF">2014-03-20T05:05:00Z</dcterms:created>
  <dcterms:modified xsi:type="dcterms:W3CDTF">2024-11-27T16:13:11Z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53151F528947489885D72FBD9654A2E7_12</vt:lpwstr>
  </property>
</Properties>
</file>